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0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1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5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17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35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1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1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2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1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4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1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1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362" y="2255386"/>
            <a:ext cx="9861038" cy="1990794"/>
          </a:xfrm>
        </p:spPr>
        <p:txBody>
          <a:bodyPr>
            <a:normAutofit/>
          </a:bodyPr>
          <a:lstStyle/>
          <a:p>
            <a:pPr algn="ctr"/>
            <a:r>
              <a:rPr lang="cy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Cam-drin Ariannol</a:t>
            </a:r>
            <a:br>
              <a:rPr lang="cy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y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Sesiwn Friffio 7 Munud</a:t>
            </a:r>
            <a:endParaRPr lang="cy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51" y="0"/>
            <a:ext cx="697420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90" y="624110"/>
            <a:ext cx="8911687" cy="57551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1. BETH YW E?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176" y="1222092"/>
            <a:ext cx="6590147" cy="4243287"/>
          </a:xfrm>
        </p:spPr>
        <p:txBody>
          <a:bodyPr>
            <a:noAutofit/>
          </a:bodyPr>
          <a:lstStyle/>
          <a:p>
            <a:pPr lvl="0"/>
            <a:r>
              <a:rPr lang="cy-GB" dirty="0"/>
              <a:t>Cam-drin ariannol yw’r term a ddefnyddir i ddisgrifio niweidio rhywun drwy gymryd neu dwyllo arian, nwyddau neu eiddo ganddynt. </a:t>
            </a:r>
          </a:p>
          <a:p>
            <a:pPr lvl="0"/>
            <a:r>
              <a:rPr lang="cy-GB" dirty="0"/>
              <a:t>Nid yw cam-drin ariannol fyth yn dderbyniol, waeth pa mor ddibwys yr ymddengys. </a:t>
            </a:r>
          </a:p>
          <a:p>
            <a:pPr lvl="0"/>
            <a:r>
              <a:rPr lang="cy-GB" b="1" dirty="0"/>
              <a:t>Mae cam-drin ariannol yn drosedd.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9322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027" y="624110"/>
            <a:ext cx="8911687" cy="642628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2. BETH YW E?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0541" y="1445414"/>
            <a:ext cx="5966190" cy="4471910"/>
          </a:xfrm>
        </p:spPr>
        <p:txBody>
          <a:bodyPr>
            <a:normAutofit/>
          </a:bodyPr>
          <a:lstStyle/>
          <a:p>
            <a:pPr lvl="0"/>
            <a:r>
              <a:rPr lang="cy-GB" dirty="0"/>
              <a:t>Mae Oedolion a Phlant yn agored i gael eu cam-drin yn ariannol.  </a:t>
            </a:r>
          </a:p>
          <a:p>
            <a:pPr lvl="0"/>
            <a:r>
              <a:rPr lang="cy-GB" dirty="0"/>
              <a:t>Mae’n bosib na all Oedolion/Plant eu diogelu eu hunain rhag niwed neu </a:t>
            </a:r>
            <a:r>
              <a:rPr lang="cy-GB" dirty="0" err="1"/>
              <a:t>gamfanteisio</a:t>
            </a:r>
            <a:r>
              <a:rPr lang="cy-GB" dirty="0"/>
              <a:t> oherwydd anableddau dysgu neu rai corfforol, nam ar y synhwyrau, </a:t>
            </a:r>
            <a:r>
              <a:rPr lang="cy-GB" dirty="0" err="1" smtClean="0"/>
              <a:t>bregusrwydd</a:t>
            </a:r>
            <a:r>
              <a:rPr lang="cy-GB" dirty="0" smtClean="0"/>
              <a:t> </a:t>
            </a:r>
            <a:r>
              <a:rPr lang="cy-GB" dirty="0"/>
              <a:t>neu broblemau iechyd meddwl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69" y="624109"/>
            <a:ext cx="9646037" cy="776851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3</a:t>
            </a:r>
            <a:r>
              <a:rPr lang="nn-NO" dirty="0"/>
              <a:t>. </a:t>
            </a:r>
            <a:r>
              <a:rPr lang="nn-NO" dirty="0" smtClean="0"/>
              <a:t>BETH YW E?</a:t>
            </a:r>
            <a:br>
              <a:rPr lang="nn-NO" dirty="0" smtClean="0"/>
            </a:br>
            <a:r>
              <a:rPr lang="nn-NO" dirty="0" smtClean="0"/>
              <a:t>    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768" y="1393534"/>
            <a:ext cx="6361556" cy="3872149"/>
          </a:xfrm>
        </p:spPr>
        <p:txBody>
          <a:bodyPr>
            <a:noAutofit/>
          </a:bodyPr>
          <a:lstStyle/>
          <a:p>
            <a:pPr lvl="0"/>
            <a:r>
              <a:rPr lang="cy-GB" dirty="0"/>
              <a:t>Gall cam-drin ariannol ddigwydd i bobl yn unrhyw le ac ar unrhyw adeg, ac mae’n effeithio ar bobl o bob math o gefndir. Gall ddigwydd yng nghartref person, mewn cartref gofal, canolfan ddydd, ysbyty neu fan cyhoeddus. </a:t>
            </a:r>
          </a:p>
          <a:p>
            <a:pPr lvl="0"/>
            <a:r>
              <a:rPr lang="cy-GB" dirty="0"/>
              <a:t>Cam-drin ariannol yw defnyddio eiddo, asedau, incwm, arian neu unrhyw adnoddau eraill heb eu cydsyniad gwybyddus neu ganiatâd.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4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22" y="401656"/>
            <a:ext cx="9376266" cy="709740"/>
          </a:xfrm>
        </p:spPr>
        <p:txBody>
          <a:bodyPr>
            <a:normAutofit/>
          </a:bodyPr>
          <a:lstStyle/>
          <a:p>
            <a:r>
              <a:rPr lang="nn-NO" sz="3200" dirty="0" smtClean="0"/>
              <a:t>4. CYDNABYDDIAETH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21" y="1111397"/>
            <a:ext cx="6605751" cy="3103251"/>
          </a:xfrm>
        </p:spPr>
        <p:txBody>
          <a:bodyPr>
            <a:noAutofit/>
          </a:bodyPr>
          <a:lstStyle/>
          <a:p>
            <a:pPr lvl="0"/>
            <a:r>
              <a:rPr lang="cy-GB" dirty="0"/>
              <a:t>Mae’n cynnwys dwyn, twyll, </a:t>
            </a:r>
            <a:r>
              <a:rPr lang="cy-GB" dirty="0" smtClean="0"/>
              <a:t>ecsploetio, </a:t>
            </a:r>
            <a:r>
              <a:rPr lang="cy-GB" dirty="0"/>
              <a:t>pwysau annerbyniol yn ymwneud ag ewyllysiau, eiddo, etifeddiaeth neu drafodion ariannol, camddefnyddio eiddo neu fudd-daliadau, camddefnyddio </a:t>
            </a:r>
            <a:r>
              <a:rPr lang="cy-GB" dirty="0" err="1"/>
              <a:t>atwrneaeth</a:t>
            </a:r>
            <a:r>
              <a:rPr lang="cy-GB" dirty="0"/>
              <a:t> barhaus, Penodiad neu Ddirprwyaeth. </a:t>
            </a:r>
          </a:p>
        </p:txBody>
      </p:sp>
    </p:spTree>
    <p:extLst>
      <p:ext uri="{BB962C8B-B14F-4D97-AF65-F5344CB8AC3E}">
        <p14:creationId xmlns:p14="http://schemas.microsoft.com/office/powerpoint/2010/main" val="4159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020" y="582069"/>
            <a:ext cx="9659033" cy="6426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5. MATERION ALLWEDDOL</a:t>
            </a:r>
            <a:r>
              <a:rPr lang="en-GB" dirty="0"/>
              <a:t>					</a:t>
            </a:r>
            <a:r>
              <a:rPr lang="en-GB" dirty="0" smtClean="0"/>
              <a:t>	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8020" y="1224698"/>
            <a:ext cx="6215856" cy="3988434"/>
          </a:xfrm>
        </p:spPr>
        <p:txBody>
          <a:bodyPr>
            <a:normAutofit/>
          </a:bodyPr>
          <a:lstStyle/>
          <a:p>
            <a:pPr lvl="0"/>
            <a:r>
              <a:rPr lang="cy-GB" dirty="0"/>
              <a:t>Codi arian o gyfrif banc yn anesboniadwy, gweithgaredd anarferol yn y cyfrifon banc, biliau heb eu talu, prinder arian anesboniadwy, amharodrwydd ar ran y person sydd a chyfrifoldeb dros yr arian i ddarparu bwyd a dillad elfennol ayb, diddordeb anarferol o du aelod o’r teulu, ffrind, gofalwr neu werthwr nwyddau ym materion ariannol y plentyn/oedolyn.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942" y="571558"/>
            <a:ext cx="9315084" cy="7684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</a:t>
            </a:r>
            <a:r>
              <a:rPr lang="en-GB" dirty="0"/>
              <a:t>. </a:t>
            </a:r>
            <a:r>
              <a:rPr lang="en-GB" dirty="0" smtClean="0"/>
              <a:t>SUT I YMATEB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942" y="1340021"/>
            <a:ext cx="5672210" cy="4135870"/>
          </a:xfrm>
        </p:spPr>
        <p:txBody>
          <a:bodyPr>
            <a:noAutofit/>
          </a:bodyPr>
          <a:lstStyle/>
          <a:p>
            <a:pPr lvl="0"/>
            <a:r>
              <a:rPr lang="cy-GB" b="1" dirty="0"/>
              <a:t>Edrychwch am: </a:t>
            </a:r>
            <a:endParaRPr lang="cy-GB" dirty="0"/>
          </a:p>
          <a:p>
            <a:pPr lvl="0"/>
            <a:r>
              <a:rPr lang="cy-GB" dirty="0"/>
              <a:t>Anallu anesboniadwy i dalu am siopa neu filiau </a:t>
            </a:r>
          </a:p>
          <a:p>
            <a:pPr lvl="0"/>
            <a:r>
              <a:rPr lang="cy-GB" dirty="0"/>
              <a:t>Eiddo personol sydd yn mynd ar goll o gartref y person </a:t>
            </a:r>
          </a:p>
          <a:p>
            <a:pPr lvl="0"/>
            <a:r>
              <a:rPr lang="cy-GB" dirty="0"/>
              <a:t>Amodau byw yn isel o’u cymharu â’r arian y mae’r person yn ei dderbyn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079" y="336090"/>
            <a:ext cx="8911687" cy="8887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</a:t>
            </a:r>
            <a:r>
              <a:rPr lang="en-GB" dirty="0"/>
              <a:t>. </a:t>
            </a:r>
            <a:r>
              <a:rPr lang="en-GB" dirty="0" smtClean="0"/>
              <a:t>CAMAU GWEITHREDU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575" y="1224793"/>
            <a:ext cx="6031446" cy="3557414"/>
          </a:xfrm>
        </p:spPr>
        <p:txBody>
          <a:bodyPr>
            <a:normAutofit/>
          </a:bodyPr>
          <a:lstStyle/>
          <a:p>
            <a:pPr lvl="0"/>
            <a:r>
              <a:rPr lang="cy-GB" dirty="0"/>
              <a:t>Siaradwch am eich pryderon â rhywun </a:t>
            </a:r>
            <a:r>
              <a:rPr lang="cy-GB" dirty="0" smtClean="0"/>
              <a:t>ym maes </a:t>
            </a:r>
            <a:r>
              <a:rPr lang="cy-GB" dirty="0"/>
              <a:t>Gofal Cymdeithasol </a:t>
            </a:r>
            <a:r>
              <a:rPr lang="cy-GB"/>
              <a:t>– </a:t>
            </a:r>
            <a:r>
              <a:rPr lang="cy-GB" smtClean="0"/>
              <a:t>gwelwch wefan </a:t>
            </a:r>
            <a:r>
              <a:rPr lang="cy-GB" dirty="0" smtClean="0"/>
              <a:t>Bwrdd Diogelu Gogledd Cymru </a:t>
            </a:r>
            <a:r>
              <a:rPr lang="cy-GB" dirty="0"/>
              <a:t>am fwy o fanylion</a:t>
            </a:r>
          </a:p>
          <a:p>
            <a:pPr lvl="0"/>
            <a:r>
              <a:rPr lang="cy-GB" b="1" dirty="0"/>
              <a:t>Os ydych chi neu blentyn/oedolyn y gwyddoch amdano mewn perygl yn syth cysylltwch â 999 neu ffoniwch 101 os credwch fod trosedd wedi ei chyflawni </a:t>
            </a:r>
            <a:endParaRPr lang="cy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</TotalTime>
  <Words>366</Words>
  <Application>Microsoft Office PowerPoint</Application>
  <PresentationFormat>Sgrin Lydan</PresentationFormat>
  <Paragraphs>23</Paragraphs>
  <Slides>8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3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Cam-drin Ariannol - Sesiwn Friffio 7 Munud</vt:lpstr>
      <vt:lpstr>1. BETH YW E?</vt:lpstr>
      <vt:lpstr>2. BETH YW E? </vt:lpstr>
      <vt:lpstr>3. BETH YW E?      </vt:lpstr>
      <vt:lpstr>4. CYDNABYDDIAETH</vt:lpstr>
      <vt:lpstr>5. MATERION ALLWEDDOL        </vt:lpstr>
      <vt:lpstr>6. SUT I YMATEB  </vt:lpstr>
      <vt:lpstr>7. CAMAU GWEITHREDU </vt:lpstr>
    </vt:vector>
  </TitlesOfParts>
  <Company>Denbighshire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TRIAWD GWENWYNIG – BRIFFIAD 7 MUNUD  TOXIC TRIO – 7 MINUTE BRIEFING</dc:title>
  <dc:creator>Pauline Bird</dc:creator>
  <cp:lastModifiedBy>Wheldon-Roberts, Annest</cp:lastModifiedBy>
  <cp:revision>31</cp:revision>
  <dcterms:created xsi:type="dcterms:W3CDTF">2017-10-11T14:35:31Z</dcterms:created>
  <dcterms:modified xsi:type="dcterms:W3CDTF">2018-11-14T16:56:10Z</dcterms:modified>
</cp:coreProperties>
</file>