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2003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518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251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5177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747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5358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614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77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416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322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214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843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952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524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613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813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055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26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2362" y="2255386"/>
            <a:ext cx="9861038" cy="1990794"/>
          </a:xfrm>
        </p:spPr>
        <p:txBody>
          <a:bodyPr>
            <a:normAutofit/>
          </a:bodyPr>
          <a:lstStyle/>
          <a:p>
            <a:pPr algn="ctr"/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Esgeuluso’r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Glasoed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Briff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Munud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551" y="0"/>
            <a:ext cx="6974205" cy="2371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66" y="5211661"/>
            <a:ext cx="7559040" cy="156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15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890" y="624110"/>
            <a:ext cx="8911687" cy="575516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>1. </a:t>
            </a:r>
            <a:r>
              <a:rPr lang="en-GB" sz="3200" dirty="0" smtClean="0"/>
              <a:t>Beth </a:t>
            </a:r>
            <a:r>
              <a:rPr lang="en-GB" sz="3200" dirty="0" err="1" smtClean="0"/>
              <a:t>yw</a:t>
            </a:r>
            <a:r>
              <a:rPr lang="en-GB" sz="3200" dirty="0" smtClean="0"/>
              <a:t> </a:t>
            </a:r>
            <a:r>
              <a:rPr lang="en-GB" sz="3200" dirty="0" err="1" smtClean="0"/>
              <a:t>hyn</a:t>
            </a:r>
            <a:r>
              <a:rPr lang="en-GB" sz="3200" dirty="0" smtClean="0"/>
              <a:t>?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1176" y="1222092"/>
            <a:ext cx="8229762" cy="4337880"/>
          </a:xfrm>
        </p:spPr>
        <p:txBody>
          <a:bodyPr>
            <a:noAutofit/>
          </a:bodyPr>
          <a:lstStyle/>
          <a:p>
            <a:r>
              <a:rPr lang="cy-GB" sz="2000" dirty="0" smtClean="0"/>
              <a:t>Mae </a:t>
            </a:r>
            <a:r>
              <a:rPr lang="cy-GB" sz="2000" i="1" dirty="0" err="1" smtClean="0"/>
              <a:t>Working</a:t>
            </a:r>
            <a:r>
              <a:rPr lang="cy-GB" sz="2000" i="1" dirty="0" smtClean="0"/>
              <a:t> </a:t>
            </a:r>
            <a:r>
              <a:rPr lang="cy-GB" sz="2000" i="1" dirty="0" err="1" smtClean="0"/>
              <a:t>Together</a:t>
            </a:r>
            <a:r>
              <a:rPr lang="cy-GB" sz="2000" i="1" dirty="0" smtClean="0"/>
              <a:t> </a:t>
            </a:r>
            <a:r>
              <a:rPr lang="cy-GB" sz="2000" dirty="0" smtClean="0"/>
              <a:t>yn rhoi</a:t>
            </a:r>
            <a:r>
              <a:rPr lang="cy-GB" sz="2000" dirty="0" smtClean="0"/>
              <a:t>’r diffiniad canlynol ar esgeulustod: </a:t>
            </a:r>
            <a:r>
              <a:rPr lang="cy-GB" sz="2000" dirty="0" smtClean="0"/>
              <a:t>‘methiant parhaol i ateb anghenion sylfaenol a/neu seicolegol plentyn, sy’n debygol o arwain at amhariad difrifol ar iechyd neu ddatblygiad y plentyn.’</a:t>
            </a:r>
          </a:p>
          <a:p>
            <a:r>
              <a:rPr lang="cy-GB" sz="2000" dirty="0" smtClean="0"/>
              <a:t>Mae dealltwriaeth eang o effaith esgeulustod ar ddiogelwch a lles plant iau ond, i’r gwrthwyneb, mae esgeuluso’r glasoed wedi cael ei gydnabod i raddau llai.</a:t>
            </a:r>
            <a:endParaRPr lang="cy-GB" sz="2000" dirty="0" smtClean="0"/>
          </a:p>
          <a:p>
            <a:r>
              <a:rPr lang="cy-GB" sz="2000" dirty="0" smtClean="0"/>
              <a:t>Bu i </a:t>
            </a:r>
            <a:r>
              <a:rPr lang="cy-GB" sz="2000" i="1" dirty="0" err="1" smtClean="0"/>
              <a:t>Children’s</a:t>
            </a:r>
            <a:r>
              <a:rPr lang="cy-GB" sz="2000" i="1" dirty="0" smtClean="0"/>
              <a:t> Society </a:t>
            </a:r>
            <a:r>
              <a:rPr lang="cy-GB" sz="2000" dirty="0" smtClean="0"/>
              <a:t>gynnal gwaith</a:t>
            </a:r>
            <a:r>
              <a:rPr lang="cy-GB" sz="2000" dirty="0" smtClean="0"/>
              <a:t> ymchwil </a:t>
            </a:r>
            <a:r>
              <a:rPr lang="cy-GB" sz="2000" dirty="0" smtClean="0"/>
              <a:t>gyda 2,000 o bobl ifanc 12–15 oed, yn holi am eu profiadau gofal. Roedd yr arolwg yn cynnwys cwestiynu am gymorth addysgol ac emosiynol, gofal corfforol, goruchwyliaeth, </a:t>
            </a:r>
            <a:r>
              <a:rPr lang="cy-GB" sz="2000" dirty="0" smtClean="0"/>
              <a:t>lles personol ac ymddygiad </a:t>
            </a:r>
            <a:r>
              <a:rPr lang="cy-GB" sz="2000" dirty="0" smtClean="0"/>
              <a:t>peryglus.</a:t>
            </a:r>
            <a:endParaRPr lang="cy-GB" sz="2000" dirty="0"/>
          </a:p>
        </p:txBody>
      </p:sp>
    </p:spTree>
    <p:extLst>
      <p:ext uri="{BB962C8B-B14F-4D97-AF65-F5344CB8AC3E}">
        <p14:creationId xmlns:p14="http://schemas.microsoft.com/office/powerpoint/2010/main" val="193223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5027" y="624110"/>
            <a:ext cx="8911687" cy="642628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>2. </a:t>
            </a:r>
            <a:r>
              <a:rPr lang="en-GB" sz="3200" dirty="0" smtClean="0"/>
              <a:t>PAM MAE’N BWYSIG</a:t>
            </a:r>
            <a:r>
              <a:rPr lang="en-GB" sz="3200" dirty="0"/>
              <a:t/>
            </a:r>
            <a:br>
              <a:rPr lang="en-GB" sz="3200" dirty="0"/>
            </a:b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5134" y="1266738"/>
            <a:ext cx="7921114" cy="4419359"/>
          </a:xfrm>
        </p:spPr>
        <p:txBody>
          <a:bodyPr>
            <a:normAutofit/>
          </a:bodyPr>
          <a:lstStyle/>
          <a:p>
            <a:r>
              <a:rPr lang="cy-GB" sz="2000" dirty="0" smtClean="0"/>
              <a:t>Mae nifer o astudiaethau wedi herio syniad poblogaidd </a:t>
            </a:r>
            <a:r>
              <a:rPr lang="cy-GB" sz="2000" dirty="0" smtClean="0"/>
              <a:t>y gallai pobl ifanc fod yn fwy gwydn yn erbyn cam-drin na phlant iau </a:t>
            </a:r>
            <a:r>
              <a:rPr lang="cy-GB" sz="2000" dirty="0" smtClean="0"/>
              <a:t>– nid yw effaith cam-drin yn dirywio </a:t>
            </a:r>
            <a:r>
              <a:rPr lang="cy-GB" sz="2000" dirty="0" smtClean="0"/>
              <a:t>yn ôl oedran y dioddefwr a gall llawer o bobl ifanc yn eu glasoed ddioddef effaith cam-drin ac esgeulustod hirdymor yn y dyfodol.</a:t>
            </a:r>
            <a:endParaRPr lang="cy-GB" sz="2000" dirty="0" smtClean="0"/>
          </a:p>
          <a:p>
            <a:r>
              <a:rPr lang="cy-GB" sz="2000" dirty="0" smtClean="0"/>
              <a:t>Mae pobl ifanc sy’n dioddef cam-drin yn ystod y glasoed yn unig yn dangos ystod o ganlyniadau negyddol sydd o leiaf yr un mor rymus â’r canlyniadau ymhlith plant a brofodd cam-drin yn ystod eu plentyndod yn unig.</a:t>
            </a:r>
            <a:endParaRPr lang="cy-GB" sz="2000" dirty="0" smtClean="0"/>
          </a:p>
          <a:p>
            <a:pPr marL="0" indent="0">
              <a:buNone/>
            </a:pPr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40040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769" y="624109"/>
            <a:ext cx="9646037" cy="776851"/>
          </a:xfrm>
        </p:spPr>
        <p:txBody>
          <a:bodyPr>
            <a:normAutofit fontScale="90000"/>
          </a:bodyPr>
          <a:lstStyle/>
          <a:p>
            <a:r>
              <a:rPr lang="nn-NO" dirty="0" smtClean="0"/>
              <a:t>3</a:t>
            </a:r>
            <a:r>
              <a:rPr lang="nn-NO" dirty="0"/>
              <a:t>. </a:t>
            </a:r>
            <a:r>
              <a:rPr lang="nn-NO" dirty="0" smtClean="0"/>
              <a:t>GWYBODAETH</a:t>
            </a:r>
            <a:r>
              <a:rPr lang="nn-NO" dirty="0" smtClean="0"/>
              <a:t/>
            </a:r>
            <a:br>
              <a:rPr lang="nn-NO" dirty="0" smtClean="0"/>
            </a:br>
            <a:r>
              <a:rPr lang="nn-NO" dirty="0" smtClean="0"/>
              <a:t>    </a:t>
            </a:r>
            <a:r>
              <a:rPr lang="nn-NO" dirty="0"/>
              <a:t/>
            </a:r>
            <a:br>
              <a:rPr lang="nn-NO" dirty="0"/>
            </a:br>
            <a:endParaRPr lang="nn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9767" y="1393534"/>
            <a:ext cx="8106273" cy="4240011"/>
          </a:xfrm>
        </p:spPr>
        <p:txBody>
          <a:bodyPr>
            <a:noAutofit/>
          </a:bodyPr>
          <a:lstStyle/>
          <a:p>
            <a:r>
              <a:rPr lang="cy-GB" sz="2000" dirty="0" smtClean="0"/>
              <a:t>Mae’n hanfodol bod ymarferwyr yn deall effaith </a:t>
            </a:r>
            <a:r>
              <a:rPr lang="cy-GB" sz="2000" dirty="0" smtClean="0"/>
              <a:t>esgeulustod a sut mae cynorthwyo pobl ifanc a’u teuluoedd yn well mewn achosion o esgeulustod.</a:t>
            </a:r>
            <a:endParaRPr lang="cy-GB" sz="2000" dirty="0" smtClean="0"/>
          </a:p>
          <a:p>
            <a:r>
              <a:rPr lang="cy-GB" sz="2000" dirty="0" smtClean="0"/>
              <a:t>Nododd </a:t>
            </a:r>
            <a:r>
              <a:rPr lang="cy-GB" sz="2000" i="1" dirty="0" err="1" smtClean="0"/>
              <a:t>Ages</a:t>
            </a:r>
            <a:r>
              <a:rPr lang="cy-GB" sz="2000" i="1" dirty="0" smtClean="0"/>
              <a:t> of </a:t>
            </a:r>
            <a:r>
              <a:rPr lang="cy-GB" sz="2000" i="1" dirty="0" err="1" smtClean="0"/>
              <a:t>Concern</a:t>
            </a:r>
            <a:r>
              <a:rPr lang="cy-GB" sz="2000" dirty="0" smtClean="0"/>
              <a:t>, adolygiad thematig gan </a:t>
            </a:r>
            <a:r>
              <a:rPr lang="cy-GB" sz="2000" dirty="0" err="1" smtClean="0"/>
              <a:t>Ofsted</a:t>
            </a:r>
            <a:r>
              <a:rPr lang="cy-GB" sz="2000" dirty="0" smtClean="0"/>
              <a:t> ar yr </a:t>
            </a:r>
            <a:r>
              <a:rPr lang="cy-GB" sz="2000" dirty="0" smtClean="0"/>
              <a:t>Unig G</a:t>
            </a:r>
            <a:r>
              <a:rPr lang="cy-GB" sz="2000" dirty="0" smtClean="0"/>
              <a:t>ofnod Canolog</a:t>
            </a:r>
            <a:r>
              <a:rPr lang="cy-GB" sz="2000" dirty="0" smtClean="0"/>
              <a:t> ystod y ffactorau o risg sy’n wynebu pobl ifanc, a oedd yn cynnwys ffactorau megis ynysiad rhag eu teuluoedd</a:t>
            </a:r>
            <a:r>
              <a:rPr lang="cy-GB" sz="2000" dirty="0" smtClean="0"/>
              <a:t>; anawsterau yn yr ysgol; problemau llety; cam-drin/</a:t>
            </a:r>
            <a:r>
              <a:rPr lang="cy-GB" sz="2000" dirty="0" err="1" smtClean="0"/>
              <a:t>egsbloetiaeth</a:t>
            </a:r>
            <a:r>
              <a:rPr lang="cy-GB" sz="2000" dirty="0" smtClean="0"/>
              <a:t> gan oedolion; diweithdra; camddefnyddio alcohol a chyffuriau; anawsterau emosiynol ac iechyd meddwl; cam-drin domestig yn y cartref; ymatebion i brofedigaeth a risgiau yn codi o Oedolion yn camddefnyddio’r rhyngrwyd.</a:t>
            </a:r>
          </a:p>
          <a:p>
            <a:endParaRPr lang="cy-GB" sz="2000" dirty="0"/>
          </a:p>
        </p:txBody>
      </p:sp>
    </p:spTree>
    <p:extLst>
      <p:ext uri="{BB962C8B-B14F-4D97-AF65-F5344CB8AC3E}">
        <p14:creationId xmlns:p14="http://schemas.microsoft.com/office/powerpoint/2010/main" val="14948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7822" y="401656"/>
            <a:ext cx="9376266" cy="709740"/>
          </a:xfrm>
        </p:spPr>
        <p:txBody>
          <a:bodyPr>
            <a:normAutofit/>
          </a:bodyPr>
          <a:lstStyle/>
          <a:p>
            <a:r>
              <a:rPr lang="nn-NO" sz="3200" dirty="0" smtClean="0"/>
              <a:t>4. </a:t>
            </a:r>
            <a:r>
              <a:rPr lang="nn-NO" sz="3200" dirty="0" smtClean="0"/>
              <a:t>GWYBODAETH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7821" y="1111397"/>
            <a:ext cx="6605751" cy="3103251"/>
          </a:xfrm>
        </p:spPr>
        <p:txBody>
          <a:bodyPr>
            <a:noAutofit/>
          </a:bodyPr>
          <a:lstStyle/>
          <a:p>
            <a:r>
              <a:rPr lang="cy-GB" sz="2000" dirty="0" smtClean="0"/>
              <a:t>Mae plant sydd wedi dioddef esgeulustod yn fwy tebygol o ddangos dull ymlynu anhrefnus neu ansicr a </a:t>
            </a:r>
            <a:r>
              <a:rPr lang="cy-GB" sz="2000" dirty="0" err="1" smtClean="0"/>
              <a:t>gallant</a:t>
            </a:r>
            <a:r>
              <a:rPr lang="cy-GB" sz="2000" dirty="0" smtClean="0"/>
              <a:t> gael perthnasau gofalgar a chefnogol yn ddychrynllyd neu dryslyd</a:t>
            </a:r>
            <a:r>
              <a:rPr lang="cy-GB" sz="2000" dirty="0" smtClean="0"/>
              <a:t>.</a:t>
            </a:r>
          </a:p>
          <a:p>
            <a:r>
              <a:rPr lang="cy-GB" sz="2000" dirty="0" smtClean="0"/>
              <a:t>Weithiau</a:t>
            </a:r>
            <a:r>
              <a:rPr lang="cy-GB" sz="2000" dirty="0" smtClean="0"/>
              <a:t> dadansoddir ymddygiad risg uchel fel ‘dewisiadau bywyd’ a’r canlyniad yw peidio </a:t>
            </a:r>
            <a:r>
              <a:rPr lang="cy-GB" sz="2000" dirty="0" smtClean="0"/>
              <a:t>â rhoi’r cymorth priodol i blant.</a:t>
            </a:r>
            <a:endParaRPr lang="cy-GB" sz="2000" dirty="0"/>
          </a:p>
        </p:txBody>
      </p:sp>
    </p:spTree>
    <p:extLst>
      <p:ext uri="{BB962C8B-B14F-4D97-AF65-F5344CB8AC3E}">
        <p14:creationId xmlns:p14="http://schemas.microsoft.com/office/powerpoint/2010/main" val="415933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020" y="582069"/>
            <a:ext cx="9659033" cy="64262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5. </a:t>
            </a:r>
            <a:r>
              <a:rPr lang="nn-NO" dirty="0"/>
              <a:t>GWYBODAETH </a:t>
            </a:r>
            <a:r>
              <a:rPr lang="en-GB" dirty="0"/>
              <a:t>			</a:t>
            </a:r>
            <a:r>
              <a:rPr lang="en-GB" dirty="0" smtClean="0"/>
              <a:t>	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8020" y="1224698"/>
            <a:ext cx="7571690" cy="4072516"/>
          </a:xfrm>
        </p:spPr>
        <p:txBody>
          <a:bodyPr>
            <a:normAutofit/>
          </a:bodyPr>
          <a:lstStyle/>
          <a:p>
            <a:r>
              <a:rPr lang="cy-GB" sz="2000" dirty="0" smtClean="0"/>
              <a:t>Mae risg uwch o esgeulustod pan yw penteulu’n unig riant. </a:t>
            </a:r>
          </a:p>
          <a:p>
            <a:r>
              <a:rPr lang="cy-GB" sz="2000" dirty="0" smtClean="0"/>
              <a:t>Gall ail-sefydlu teuluoedd arwain at esgeulustod e.e. tuedd cynyddol o orfodi plant hŷn allan o’r cartref pan ddaw partner/llys-rhiant newydd i mewn. </a:t>
            </a:r>
          </a:p>
          <a:p>
            <a:r>
              <a:rPr lang="cy-GB" sz="2000" dirty="0" smtClean="0"/>
              <a:t>Gwyddys fod camddefnyddio alcohol/cyffuriau gan y rhiant yn gysylltiedig </a:t>
            </a:r>
            <a:r>
              <a:rPr lang="cy-GB" sz="2000" dirty="0" smtClean="0"/>
              <a:t>ag esgeulustod.</a:t>
            </a:r>
          </a:p>
          <a:p>
            <a:r>
              <a:rPr lang="cy-GB" sz="2000" dirty="0" smtClean="0"/>
              <a:t>Gall pobl ifanc y mae eu rhieni’n dioddef iechyd meddwl gwael megis iselder fod mewn risg uwch o esgeulustod</a:t>
            </a:r>
            <a:r>
              <a:rPr lang="cy-GB" sz="2000" dirty="0" smtClean="0"/>
              <a:t>, yn ogystal â rhai sy’n byw mewn aelwydydd lle mae cam-drin domestig. </a:t>
            </a:r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171543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942" y="571558"/>
            <a:ext cx="9315084" cy="7684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6</a:t>
            </a:r>
            <a:r>
              <a:rPr lang="en-GB" dirty="0"/>
              <a:t>. </a:t>
            </a:r>
            <a:r>
              <a:rPr lang="en-GB" dirty="0" smtClean="0"/>
              <a:t>CWESTIYNAU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942" y="1171855"/>
            <a:ext cx="8331327" cy="5428641"/>
          </a:xfrm>
        </p:spPr>
        <p:txBody>
          <a:bodyPr>
            <a:noAutofit/>
          </a:bodyPr>
          <a:lstStyle/>
          <a:p>
            <a:r>
              <a:rPr lang="cy-GB" sz="2400" dirty="0" smtClean="0"/>
              <a:t>Beth sy’n gwneud pobl ifanc yn agored i niwed? </a:t>
            </a:r>
          </a:p>
          <a:p>
            <a:r>
              <a:rPr lang="cy-GB" sz="2400" dirty="0" smtClean="0"/>
              <a:t>Beth yw </a:t>
            </a:r>
            <a:r>
              <a:rPr lang="cy-GB" sz="2400" dirty="0" smtClean="0"/>
              <a:t>gwraidd symptomau’r problemau</a:t>
            </a:r>
            <a:r>
              <a:rPr lang="cy-GB" sz="2400" dirty="0" smtClean="0"/>
              <a:t>? </a:t>
            </a:r>
          </a:p>
          <a:p>
            <a:r>
              <a:rPr lang="cy-GB" sz="2400" dirty="0" smtClean="0"/>
              <a:t>Oes gennych chi ddealltwriaeth glir o brofiadau’r person ifanc dros amser?</a:t>
            </a:r>
          </a:p>
          <a:p>
            <a:r>
              <a:rPr lang="cy-GB" sz="2400" dirty="0" smtClean="0"/>
              <a:t>Oes syniad cyffredinol y bydd y person ifanc yn gofyn am gymorth os oes arno ei angen? </a:t>
            </a:r>
          </a:p>
          <a:p>
            <a:r>
              <a:rPr lang="cy-GB" sz="2400" dirty="0" smtClean="0"/>
              <a:t>Oes disgwyl i’r person ifanc ymddwyn/ymdopi fel oedolyn? </a:t>
            </a:r>
          </a:p>
          <a:p>
            <a:r>
              <a:rPr lang="cy-GB" sz="2400" dirty="0" smtClean="0"/>
              <a:t>Oes dealltwriaeth o gymryd risg arferol/niweidiol? </a:t>
            </a:r>
          </a:p>
          <a:p>
            <a:r>
              <a:rPr lang="cy-GB" sz="2400" dirty="0" smtClean="0"/>
              <a:t>B</a:t>
            </a:r>
            <a:r>
              <a:rPr lang="cy-GB" sz="2400" dirty="0" smtClean="0"/>
              <a:t>eth yw barn y person ifanc/i ba raddau y gwrandawyd arno? </a:t>
            </a:r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397791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079" y="336090"/>
            <a:ext cx="8911687" cy="88870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7</a:t>
            </a:r>
            <a:r>
              <a:rPr lang="en-GB" dirty="0"/>
              <a:t>. </a:t>
            </a:r>
            <a:r>
              <a:rPr lang="en-GB" dirty="0" smtClean="0"/>
              <a:t>BETH Y DYLID EI WNEUD?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9575" y="1224792"/>
            <a:ext cx="6472880" cy="3578435"/>
          </a:xfrm>
        </p:spPr>
        <p:txBody>
          <a:bodyPr>
            <a:normAutofit/>
          </a:bodyPr>
          <a:lstStyle/>
          <a:p>
            <a:r>
              <a:rPr lang="cy-GB" sz="2400" dirty="0" smtClean="0"/>
              <a:t>Defnyddio Proffil Gofal ar Raddfa ar gyfer y Glasoed i asesu esgeulustod.</a:t>
            </a:r>
          </a:p>
          <a:p>
            <a:r>
              <a:rPr lang="cy-GB" sz="2400" dirty="0" smtClean="0"/>
              <a:t>Byddwch yn rhagweithiol a dygn. Mae perthnasau cadarnhaol yn allweddol. </a:t>
            </a:r>
            <a:endParaRPr lang="cy-GB" sz="2400" dirty="0" smtClean="0"/>
          </a:p>
          <a:p>
            <a:r>
              <a:rPr lang="cy-GB" sz="2400" dirty="0" smtClean="0"/>
              <a:t>Canolbwyntiwch ar hunan-barch a helpu pobl ifanc i ddatblygu synnwyr o asiantaeth a rheolaeth. </a:t>
            </a:r>
            <a:endParaRPr lang="cy-GB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66" y="5211661"/>
            <a:ext cx="7559040" cy="156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3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218</TotalTime>
  <Words>578</Words>
  <Application>Microsoft Office PowerPoint</Application>
  <PresentationFormat>Sgrin Lydan</PresentationFormat>
  <Paragraphs>31</Paragraphs>
  <Slides>8</Slides>
  <Notes>0</Notes>
  <HiddenSlides>0</HiddenSlides>
  <MMClips>0</MMClips>
  <ScaleCrop>false</ScaleCrop>
  <HeadingPairs>
    <vt:vector size="6" baseType="variant">
      <vt:variant>
        <vt:lpstr>Ffontiau a Ddefnyddiwyd</vt:lpstr>
      </vt:variant>
      <vt:variant>
        <vt:i4>3</vt:i4>
      </vt:variant>
      <vt:variant>
        <vt:lpstr>Thema</vt:lpstr>
      </vt:variant>
      <vt:variant>
        <vt:i4>1</vt:i4>
      </vt:variant>
      <vt:variant>
        <vt:lpstr>Teitlau Sleidiau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</vt:lpstr>
      <vt:lpstr>Esgeuluso’r Glasoed - Briff 7 Munud</vt:lpstr>
      <vt:lpstr>1. Beth yw hyn?</vt:lpstr>
      <vt:lpstr>2. PAM MAE’N BWYSIG </vt:lpstr>
      <vt:lpstr>3. GWYBODAETH      </vt:lpstr>
      <vt:lpstr>4. GWYBODAETH</vt:lpstr>
      <vt:lpstr>5. GWYBODAETH       </vt:lpstr>
      <vt:lpstr>6. CWESTIYNAU  </vt:lpstr>
      <vt:lpstr>7. BETH Y DYLID EI WNEUD?  </vt:lpstr>
    </vt:vector>
  </TitlesOfParts>
  <Company>Denbighshire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TRIAWD GWENWYNIG – BRIFFIAD 7 MUNUD  TOXIC TRIO – 7 MINUTE BRIEFING</dc:title>
  <dc:creator>Pauline Bird</dc:creator>
  <cp:lastModifiedBy>Wheldon-Roberts, Annest</cp:lastModifiedBy>
  <cp:revision>33</cp:revision>
  <dcterms:created xsi:type="dcterms:W3CDTF">2017-10-11T14:35:31Z</dcterms:created>
  <dcterms:modified xsi:type="dcterms:W3CDTF">2018-11-08T09:30:37Z</dcterms:modified>
</cp:coreProperties>
</file>