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4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168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7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437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93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89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3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1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1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7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8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8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2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362" y="2255386"/>
            <a:ext cx="9861038" cy="1990794"/>
          </a:xfrm>
        </p:spPr>
        <p:txBody>
          <a:bodyPr>
            <a:normAutofit/>
          </a:bodyPr>
          <a:lstStyle/>
          <a:p>
            <a:pPr algn="ctr"/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Meddwl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yn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feirniadol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Sesiwn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friffio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munud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01"/>
          <a:stretch/>
        </p:blipFill>
        <p:spPr bwMode="auto">
          <a:xfrm>
            <a:off x="914400" y="0"/>
            <a:ext cx="4099034" cy="24986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716" y="5056632"/>
            <a:ext cx="7559040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890" y="624110"/>
            <a:ext cx="8911687" cy="575516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1. </a:t>
            </a:r>
            <a:r>
              <a:rPr lang="cy-GB" sz="3200" dirty="0"/>
              <a:t>BETH YW E?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1176" y="1600915"/>
            <a:ext cx="8282314" cy="4190736"/>
          </a:xfrm>
        </p:spPr>
        <p:txBody>
          <a:bodyPr>
            <a:noAutofit/>
          </a:bodyPr>
          <a:lstStyle/>
          <a:p>
            <a:pPr lvl="0"/>
            <a:r>
              <a:rPr lang="cy-GB" sz="2000" dirty="0" smtClean="0"/>
              <a:t>Mae </a:t>
            </a:r>
            <a:r>
              <a:rPr lang="cy-GB" sz="2000" dirty="0"/>
              <a:t>meddwl yn feirniadol yn </a:t>
            </a:r>
            <a:r>
              <a:rPr lang="cy-GB" sz="2000" b="1" dirty="0"/>
              <a:t>bwrpasol.</a:t>
            </a:r>
            <a:r>
              <a:rPr lang="cy-GB" sz="2000" dirty="0"/>
              <a:t> Mae'n golygu cadw </a:t>
            </a:r>
            <a:r>
              <a:rPr lang="cy-GB" sz="2000" b="1" dirty="0"/>
              <a:t>agwedd meddwl agored</a:t>
            </a:r>
            <a:r>
              <a:rPr lang="cy-GB" sz="2000" dirty="0"/>
              <a:t> a gallu meddwl </a:t>
            </a:r>
            <a:r>
              <a:rPr lang="cy-GB" sz="2000" b="1" dirty="0"/>
              <a:t>am wahanol ffyrdd o ddeall y wybodaeth sydd ger eich bron.</a:t>
            </a:r>
            <a:endParaRPr lang="en-GB" sz="2000" dirty="0"/>
          </a:p>
          <a:p>
            <a:pPr lvl="0"/>
            <a:r>
              <a:rPr lang="cy-GB" sz="2000" dirty="0"/>
              <a:t>Mae meddwl yn feirniadol hefyd yn cynnwys proses o werthuso honiadau a dadleuon er mwyn dod i gasgliadau rhesymegol a chyson, asesu'r casgliadau hyn yn erbyn meini prawf neu safonau clir a pherthnasol a gallu egluro'r rhesymau dros y penderfyniadau a wnaethoch.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322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27" y="624110"/>
            <a:ext cx="8911687" cy="642628"/>
          </a:xfrm>
        </p:spPr>
        <p:txBody>
          <a:bodyPr>
            <a:normAutofit fontScale="90000"/>
          </a:bodyPr>
          <a:lstStyle/>
          <a:p>
            <a:r>
              <a:rPr lang="en-GB" dirty="0"/>
              <a:t>2. </a:t>
            </a:r>
            <a:r>
              <a:rPr lang="cy-GB" dirty="0"/>
              <a:t>BETH YW E?</a:t>
            </a:r>
            <a:r>
              <a:rPr lang="en-GB" dirty="0"/>
              <a:t/>
            </a:r>
            <a:br>
              <a:rPr lang="en-GB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33" y="1266738"/>
            <a:ext cx="7952645" cy="4335276"/>
          </a:xfrm>
        </p:spPr>
        <p:txBody>
          <a:bodyPr>
            <a:normAutofit/>
          </a:bodyPr>
          <a:lstStyle/>
          <a:p>
            <a:pPr lvl="0"/>
            <a:r>
              <a:rPr lang="cy-GB" sz="2000" dirty="0"/>
              <a:t>Mae sgiliau craidd megis chwilfrydedd proffesiynol, barn broffesiynol, y gallu i gynnal asesiadau trylwyr a dod i gasgliadau yn hanfodol i gynllunio'n ddiogel.</a:t>
            </a:r>
            <a:endParaRPr lang="en-GB" sz="2000" dirty="0"/>
          </a:p>
          <a:p>
            <a:pPr lvl="0"/>
            <a:r>
              <a:rPr lang="cy-GB" sz="2000" dirty="0"/>
              <a:t>Rhaid i ymarferwyr gael dealltwriaeth o'r blociau a'r heriau o ran gwaith diogelu a rhoi strategaethau ar waith i reoli'r rhain, gan gynnwys sefyllfaoedd o elyniaeth a chydymffurfiaeth ffug a herio eu harferion eu hunain ac eraill ar lefel unigol a lefel asiantaeth.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0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769" y="624109"/>
            <a:ext cx="9646037" cy="776851"/>
          </a:xfrm>
        </p:spPr>
        <p:txBody>
          <a:bodyPr>
            <a:normAutofit fontScale="90000"/>
          </a:bodyPr>
          <a:lstStyle/>
          <a:p>
            <a:r>
              <a:rPr lang="nn-NO" dirty="0"/>
              <a:t>3. </a:t>
            </a:r>
            <a:r>
              <a:rPr lang="cy-GB" dirty="0"/>
              <a:t>BETH YW E? </a:t>
            </a: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    </a:t>
            </a:r>
            <a:r>
              <a:rPr lang="nn-NO" dirty="0"/>
              <a:t/>
            </a:r>
            <a:br>
              <a:rPr lang="nn-NO" dirty="0"/>
            </a:br>
            <a:endParaRPr lang="nn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768" y="1393534"/>
            <a:ext cx="7822494" cy="3819597"/>
          </a:xfrm>
        </p:spPr>
        <p:txBody>
          <a:bodyPr>
            <a:noAutofit/>
          </a:bodyPr>
          <a:lstStyle/>
          <a:p>
            <a:pPr lvl="0"/>
            <a:r>
              <a:rPr lang="cy-GB" sz="2000" dirty="0" smtClean="0"/>
              <a:t>Mae </a:t>
            </a:r>
            <a:r>
              <a:rPr lang="cy-GB" sz="2000" dirty="0"/>
              <a:t>meddylwyr beirniadol yn:</a:t>
            </a:r>
            <a:endParaRPr lang="en-GB" sz="2000" dirty="0"/>
          </a:p>
          <a:p>
            <a:pPr lvl="0"/>
            <a:r>
              <a:rPr lang="cy-GB" sz="2000" dirty="0"/>
              <a:t>Agored i wybodaeth newydd a byddant yn ceisio ac yn ystyried dadansoddiadau gwahanol</a:t>
            </a:r>
            <a:endParaRPr lang="en-GB" sz="2000" dirty="0"/>
          </a:p>
          <a:p>
            <a:pPr lvl="0"/>
            <a:r>
              <a:rPr lang="cy-GB" sz="2000" dirty="0"/>
              <a:t>Ymwybodol y gall straen a barn pobl eraill effeithio ar ffordd o feddwl</a:t>
            </a:r>
            <a:endParaRPr lang="en-GB" sz="2000" dirty="0"/>
          </a:p>
          <a:p>
            <a:pPr lvl="0"/>
            <a:r>
              <a:rPr lang="cy-GB" sz="2000" dirty="0"/>
              <a:t>Gallu ystyried gwybodaeth o sawl ffynhonnell, hyd yn oed y rhai sydd â safbwyntiau gwrthgyferbyniol</a:t>
            </a:r>
            <a:endParaRPr lang="en-GB" sz="2000" dirty="0"/>
          </a:p>
          <a:p>
            <a:pPr lvl="0"/>
            <a:r>
              <a:rPr lang="cy-GB" sz="2000" dirty="0"/>
              <a:t>Hunan ymwybodol, hunan adfyfyriol, gwrandawyr gweithredol ac </a:t>
            </a:r>
            <a:r>
              <a:rPr lang="cy-GB" sz="2000" dirty="0" err="1"/>
              <a:t>empathetig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22" y="401656"/>
            <a:ext cx="9376266" cy="709740"/>
          </a:xfrm>
        </p:spPr>
        <p:txBody>
          <a:bodyPr>
            <a:normAutofit/>
          </a:bodyPr>
          <a:lstStyle/>
          <a:p>
            <a:r>
              <a:rPr lang="nn-NO" sz="3200" dirty="0" smtClean="0"/>
              <a:t>4. </a:t>
            </a:r>
            <a:r>
              <a:rPr lang="nn-NO" sz="3200" dirty="0" smtClean="0"/>
              <a:t>CYDNABOD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821" y="1111397"/>
            <a:ext cx="8287407" cy="3166313"/>
          </a:xfrm>
        </p:spPr>
        <p:txBody>
          <a:bodyPr>
            <a:noAutofit/>
          </a:bodyPr>
          <a:lstStyle/>
          <a:p>
            <a:pPr lvl="0"/>
            <a:r>
              <a:rPr lang="cy-GB" sz="2000" dirty="0"/>
              <a:t>Mae’n bwysig fod ymarferwyr yn barod ac yn gallu cydnabod y gallai penderfyniad blaenorol fod wedi bod yn un anghywir – er ei fod yn rhesymol ar y adeg y gwnaed y penderfyniad. Mae’r camgymeriadau hyn yn rhan anochel o ymarfer, ac mae eu hadnabod yn elfen hanfodol o arfer da</a:t>
            </a:r>
            <a:r>
              <a:rPr lang="cy-GB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3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020" y="582069"/>
            <a:ext cx="9659033" cy="642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5. </a:t>
            </a:r>
            <a:r>
              <a:rPr lang="en-GB" dirty="0" smtClean="0"/>
              <a:t>PRIF FATERION</a:t>
            </a:r>
            <a:r>
              <a:rPr lang="en-GB" dirty="0"/>
              <a:t>				</a:t>
            </a:r>
            <a:r>
              <a:rPr lang="en-GB" dirty="0" smtClean="0"/>
              <a:t>	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8019" y="1224698"/>
            <a:ext cx="7718835" cy="3820268"/>
          </a:xfrm>
        </p:spPr>
        <p:txBody>
          <a:bodyPr>
            <a:normAutofit/>
          </a:bodyPr>
          <a:lstStyle/>
          <a:p>
            <a:pPr lvl="0"/>
            <a:r>
              <a:rPr lang="cy-GB" sz="2000" dirty="0"/>
              <a:t>Nid yw consensws yn ddiogel bob amser. Nid yw'r ffaith bod pawb yn cytuno yn golygu eu bod yn iawn – ac yn sicr nid yw'n cadw plentyn yn ddiogel. Does dim diogelwch mewn niferoedd – nid yw risg yn gostwng gan fod mwy o bobl yn cytuno.</a:t>
            </a:r>
            <a:endParaRPr lang="en-GB" sz="2000" dirty="0"/>
          </a:p>
          <a:p>
            <a:pPr lvl="0"/>
            <a:r>
              <a:rPr lang="cy-GB" sz="2000" dirty="0"/>
              <a:t>Mae safbwyntiau lleiafrifol yn bwysig a rhaid eu hystyried a'u nodi mewn gwaith aml-asiantaeth. Ystyriwch beth sy’n gwneud profiad y gweithiwr hwnnw yn wahanol i eraill.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4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942" y="571558"/>
            <a:ext cx="9315084" cy="7684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6</a:t>
            </a:r>
            <a:r>
              <a:rPr lang="en-GB" dirty="0"/>
              <a:t>. </a:t>
            </a:r>
            <a:r>
              <a:rPr lang="en-GB" dirty="0" smtClean="0"/>
              <a:t>SUT I YMATEB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942" y="1340021"/>
            <a:ext cx="6849368" cy="4072807"/>
          </a:xfrm>
        </p:spPr>
        <p:txBody>
          <a:bodyPr>
            <a:noAutofit/>
          </a:bodyPr>
          <a:lstStyle/>
          <a:p>
            <a:pPr lvl="0"/>
            <a:r>
              <a:rPr lang="cy-GB" sz="2000" dirty="0"/>
              <a:t>Ar gyfer beth mae’r asesiad?</a:t>
            </a:r>
            <a:endParaRPr lang="en-GB" sz="2000" dirty="0"/>
          </a:p>
          <a:p>
            <a:pPr lvl="0"/>
            <a:r>
              <a:rPr lang="cy-GB" sz="2000" dirty="0"/>
              <a:t>Beth yw’r cefndir?</a:t>
            </a:r>
            <a:endParaRPr lang="en-GB" sz="2000" dirty="0"/>
          </a:p>
          <a:p>
            <a:pPr lvl="0"/>
            <a:r>
              <a:rPr lang="cy-GB" sz="2000" dirty="0"/>
              <a:t>Beth mae’r cefndir yn ei olygu?</a:t>
            </a:r>
            <a:endParaRPr lang="en-GB" sz="2000" dirty="0"/>
          </a:p>
          <a:p>
            <a:pPr lvl="0"/>
            <a:r>
              <a:rPr lang="cy-GB" sz="2000" dirty="0"/>
              <a:t>Beth sydd angen digwydd?</a:t>
            </a:r>
            <a:endParaRPr lang="en-GB" sz="2000" dirty="0"/>
          </a:p>
          <a:p>
            <a:pPr lvl="0"/>
            <a:r>
              <a:rPr lang="cy-GB" sz="2000" dirty="0"/>
              <a:t>Sut ydyn ni’n gwybod ein bod yn gwneud cynnydd?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9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079" y="336090"/>
            <a:ext cx="8911687" cy="8887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7</a:t>
            </a:r>
            <a:r>
              <a:rPr lang="en-GB" dirty="0"/>
              <a:t>. </a:t>
            </a:r>
            <a:r>
              <a:rPr lang="en-GB" dirty="0" smtClean="0"/>
              <a:t>CAMAU GWEITHREDU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242" y="1224793"/>
            <a:ext cx="8123005" cy="3588945"/>
          </a:xfrm>
        </p:spPr>
        <p:txBody>
          <a:bodyPr>
            <a:normAutofit/>
          </a:bodyPr>
          <a:lstStyle/>
          <a:p>
            <a:r>
              <a:rPr lang="cy-GB" sz="2000" dirty="0"/>
              <a:t>Siaradwch ag arweinydd diogelu’ch asiantaeth os oes unrhyw bryderon gennych. </a:t>
            </a:r>
            <a:endParaRPr lang="en-GB" sz="2000" dirty="0"/>
          </a:p>
          <a:p>
            <a:pPr lvl="0"/>
            <a:r>
              <a:rPr lang="cy-GB" dirty="0"/>
              <a:t>Mae datblygu’r arferion sydd eu hangen i gefnogi meddwl beirniadol yn cymryd ymdrech ymwybodol. Sicrhewch eich bod yn trin eich ymateb cyntaf i sefyllfa, materion neu berson fel rhywbeth dros dro. Ymwrthodwch â'r awydd i ffurfio barn ar sail ymatebion cychwynnol yn unig.</a:t>
            </a:r>
            <a:endParaRPr lang="en-GB" dirty="0"/>
          </a:p>
          <a:p>
            <a:pPr lvl="0"/>
            <a:r>
              <a:rPr lang="cy-GB" dirty="0"/>
              <a:t>Ydych chi wedi arsylwi’n ofalus?</a:t>
            </a:r>
            <a:endParaRPr lang="en-GB" dirty="0"/>
          </a:p>
          <a:p>
            <a:pPr lvl="0"/>
            <a:r>
              <a:rPr lang="cy-GB" dirty="0"/>
              <a:t>Archwiliwch eich ymateb(</a:t>
            </a:r>
            <a:r>
              <a:rPr lang="cy-GB" dirty="0" err="1"/>
              <a:t>ion</a:t>
            </a:r>
            <a:r>
              <a:rPr lang="cy-GB" dirty="0"/>
              <a:t>). Ceisiwch ddeall pam eich bod wedi ymateb fel y gwnaethoch. Pa ragdybiaethau yr oeddech yn eu gwneud? Pa brofiadau blaenorol a allai fod wedi cyfrannu at eich ymateb?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716" y="5056632"/>
            <a:ext cx="7559040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506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Meddwl yn feirniadol – Sesiwn friffio 7 munud</vt:lpstr>
      <vt:lpstr>1. BETH YW E?</vt:lpstr>
      <vt:lpstr>2. BETH YW E?  </vt:lpstr>
      <vt:lpstr>3. BETH YW E?       </vt:lpstr>
      <vt:lpstr>4. CYDNABOD</vt:lpstr>
      <vt:lpstr>5. PRIF FATERION       </vt:lpstr>
      <vt:lpstr>6. SUT I YMATEB  </vt:lpstr>
      <vt:lpstr>7. CAMAU GWEITHREDU  </vt:lpstr>
    </vt:vector>
  </TitlesOfParts>
  <Company>Denbighshire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Dafis, Cris</cp:lastModifiedBy>
  <cp:revision>30</cp:revision>
  <dcterms:created xsi:type="dcterms:W3CDTF">2017-10-11T14:35:31Z</dcterms:created>
  <dcterms:modified xsi:type="dcterms:W3CDTF">2018-11-14T16:11:45Z</dcterms:modified>
</cp:coreProperties>
</file>