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</p:sldIdLst>
  <p:sldSz cx="7620000" cy="19050000"/>
  <p:notesSz cx="6858000" cy="9144000"/>
  <p:embeddedFontLst>
    <p:embeddedFont>
      <p:font typeface="Calibri" panose="020F0502020204030204" pitchFamily="34" charset="0"/>
      <p:regular r:id="rId3"/>
      <p:bold r:id="rId4"/>
      <p:italic r:id="rId5"/>
      <p:boldItalic r:id="rId6"/>
    </p:embeddedFont>
    <p:embeddedFont>
      <p:font typeface="Montserrat Classic" panose="020B0604020202020204" charset="0"/>
      <p:regular r:id="rId7"/>
    </p:embeddedFont>
  </p:embeddedFontLst>
  <p:custDataLst>
    <p:tags r:id="rId8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29" d="100"/>
          <a:sy n="29" d="100"/>
        </p:scale>
        <p:origin x="3149" y="1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font" Target="fonts/font1.fntdata"/><Relationship Id="rId7" Type="http://schemas.openxmlformats.org/officeDocument/2006/relationships/font" Target="fonts/font5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4.fntdata"/><Relationship Id="rId11" Type="http://schemas.openxmlformats.org/officeDocument/2006/relationships/theme" Target="theme/theme1.xml"/><Relationship Id="rId5" Type="http://schemas.openxmlformats.org/officeDocument/2006/relationships/font" Target="fonts/font3.fntdata"/><Relationship Id="rId10" Type="http://schemas.openxmlformats.org/officeDocument/2006/relationships/viewProps" Target="viewProps.xml"/><Relationship Id="rId4" Type="http://schemas.openxmlformats.org/officeDocument/2006/relationships/font" Target="fonts/font2.fntdata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12/20/2023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921806" y="2795468"/>
            <a:ext cx="1717569" cy="1521897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87347" y="6920176"/>
            <a:ext cx="672014" cy="672014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915176" y="10419010"/>
            <a:ext cx="497328" cy="71046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073744" y="8239215"/>
            <a:ext cx="1413692" cy="896002"/>
          </a:xfrm>
          <a:prstGeom prst="rect">
            <a:avLst/>
          </a:prstGeom>
        </p:spPr>
      </p:pic>
      <p:sp>
        <p:nvSpPr>
          <p:cNvPr id="8" name="AutoShape 8"/>
          <p:cNvSpPr/>
          <p:nvPr/>
        </p:nvSpPr>
        <p:spPr>
          <a:xfrm rot="-5400000">
            <a:off x="3166855" y="6408896"/>
            <a:ext cx="1292197" cy="0"/>
          </a:xfrm>
          <a:prstGeom prst="line">
            <a:avLst/>
          </a:prstGeom>
          <a:ln w="47625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9" name="AutoShape 9"/>
          <p:cNvSpPr/>
          <p:nvPr/>
        </p:nvSpPr>
        <p:spPr>
          <a:xfrm rot="-5400000">
            <a:off x="3095861" y="11035127"/>
            <a:ext cx="1393125" cy="0"/>
          </a:xfrm>
          <a:prstGeom prst="line">
            <a:avLst/>
          </a:prstGeom>
          <a:ln w="47625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0" name="AutoShape 10"/>
          <p:cNvSpPr/>
          <p:nvPr/>
        </p:nvSpPr>
        <p:spPr>
          <a:xfrm rot="-5400000">
            <a:off x="3163043" y="4297776"/>
            <a:ext cx="1302315" cy="0"/>
          </a:xfrm>
          <a:prstGeom prst="line">
            <a:avLst/>
          </a:prstGeom>
          <a:ln w="47625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1" name="AutoShape 11"/>
          <p:cNvSpPr/>
          <p:nvPr/>
        </p:nvSpPr>
        <p:spPr>
          <a:xfrm rot="-5400000">
            <a:off x="3028512" y="8737276"/>
            <a:ext cx="1527823" cy="0"/>
          </a:xfrm>
          <a:prstGeom prst="line">
            <a:avLst/>
          </a:prstGeom>
          <a:ln w="47625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2" name="AutoShape 12"/>
          <p:cNvSpPr/>
          <p:nvPr/>
        </p:nvSpPr>
        <p:spPr>
          <a:xfrm rot="-10800000">
            <a:off x="0" y="3670431"/>
            <a:ext cx="2808578" cy="0"/>
          </a:xfrm>
          <a:prstGeom prst="line">
            <a:avLst/>
          </a:prstGeom>
          <a:ln w="47625" cap="rnd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3" name="AutoShape 13"/>
          <p:cNvSpPr/>
          <p:nvPr/>
        </p:nvSpPr>
        <p:spPr>
          <a:xfrm rot="-10800000">
            <a:off x="178988" y="8229600"/>
            <a:ext cx="2808578" cy="0"/>
          </a:xfrm>
          <a:prstGeom prst="line">
            <a:avLst/>
          </a:prstGeom>
          <a:ln w="47625" cap="rnd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4" name="AutoShape 14"/>
          <p:cNvSpPr/>
          <p:nvPr/>
        </p:nvSpPr>
        <p:spPr>
          <a:xfrm rot="-10800000">
            <a:off x="388031" y="12555326"/>
            <a:ext cx="2808578" cy="0"/>
          </a:xfrm>
          <a:prstGeom prst="line">
            <a:avLst/>
          </a:prstGeom>
          <a:ln w="47625" cap="rnd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5" name="AutoShape 15"/>
          <p:cNvSpPr/>
          <p:nvPr/>
        </p:nvSpPr>
        <p:spPr>
          <a:xfrm rot="-10800000">
            <a:off x="4408689" y="5131216"/>
            <a:ext cx="2808578" cy="0"/>
          </a:xfrm>
          <a:prstGeom prst="line">
            <a:avLst/>
          </a:prstGeom>
          <a:ln w="47625" cap="rnd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6" name="AutoShape 16"/>
          <p:cNvSpPr/>
          <p:nvPr/>
        </p:nvSpPr>
        <p:spPr>
          <a:xfrm rot="-10800000">
            <a:off x="4315555" y="10515600"/>
            <a:ext cx="2808578" cy="0"/>
          </a:xfrm>
          <a:prstGeom prst="line">
            <a:avLst/>
          </a:prstGeom>
          <a:ln w="47625" cap="rnd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7" name="AutoShape 17"/>
          <p:cNvSpPr/>
          <p:nvPr/>
        </p:nvSpPr>
        <p:spPr>
          <a:xfrm rot="-5400000">
            <a:off x="3191494" y="13282777"/>
            <a:ext cx="1242446" cy="0"/>
          </a:xfrm>
          <a:prstGeom prst="line">
            <a:avLst/>
          </a:prstGeom>
          <a:ln w="47625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8" name="AutoShape 18"/>
          <p:cNvSpPr/>
          <p:nvPr/>
        </p:nvSpPr>
        <p:spPr>
          <a:xfrm rot="-5400000">
            <a:off x="3194781" y="15421808"/>
            <a:ext cx="1242446" cy="0"/>
          </a:xfrm>
          <a:prstGeom prst="line">
            <a:avLst/>
          </a:prstGeom>
          <a:ln w="47625" cap="rnd">
            <a:solidFill>
              <a:srgbClr val="000000"/>
            </a:solidFill>
            <a:prstDash val="solid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sp>
        <p:nvSpPr>
          <p:cNvPr id="19" name="AutoShape 19"/>
          <p:cNvSpPr/>
          <p:nvPr/>
        </p:nvSpPr>
        <p:spPr>
          <a:xfrm rot="-10800000">
            <a:off x="4485991" y="16387959"/>
            <a:ext cx="2808578" cy="0"/>
          </a:xfrm>
          <a:prstGeom prst="line">
            <a:avLst/>
          </a:prstGeom>
          <a:ln w="47625" cap="rnd">
            <a:solidFill>
              <a:srgbClr val="000000"/>
            </a:solidFill>
            <a:prstDash val="sysDot"/>
            <a:headEnd type="none" w="sm" len="sm"/>
            <a:tailEnd type="none" w="sm" len="sm"/>
          </a:ln>
        </p:spPr>
        <p:txBody>
          <a:bodyPr/>
          <a:lstStyle/>
          <a:p>
            <a:endParaRPr lang="en-GB"/>
          </a:p>
        </p:txBody>
      </p:sp>
      <p:pic>
        <p:nvPicPr>
          <p:cNvPr id="22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089268" y="63793"/>
            <a:ext cx="1477289" cy="1472413"/>
          </a:xfrm>
          <a:prstGeom prst="rect">
            <a:avLst/>
          </a:prstGeom>
        </p:spPr>
      </p:pic>
      <p:pic>
        <p:nvPicPr>
          <p:cNvPr id="23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61344" y="18402390"/>
            <a:ext cx="3763120" cy="520082"/>
          </a:xfrm>
          <a:prstGeom prst="rect">
            <a:avLst/>
          </a:prstGeom>
        </p:spPr>
      </p:pic>
      <p:sp>
        <p:nvSpPr>
          <p:cNvPr id="24" name="TextBox 24"/>
          <p:cNvSpPr txBox="1"/>
          <p:nvPr/>
        </p:nvSpPr>
        <p:spPr>
          <a:xfrm>
            <a:off x="388030" y="1367740"/>
            <a:ext cx="6622370" cy="717953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ctr">
              <a:lnSpc>
                <a:spcPts val="6303"/>
              </a:lnSpc>
            </a:pPr>
            <a:r>
              <a:rPr lang="cy-GB" sz="4502" b="0" i="0" strike="noStrike" cap="none" spc="0" baseline="0" dirty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Sesiwn Friffio 7 Munud</a:t>
            </a:r>
          </a:p>
        </p:txBody>
      </p:sp>
      <p:sp>
        <p:nvSpPr>
          <p:cNvPr id="25" name="TextBox 25"/>
          <p:cNvSpPr txBox="1"/>
          <p:nvPr/>
        </p:nvSpPr>
        <p:spPr>
          <a:xfrm>
            <a:off x="295166" y="3139956"/>
            <a:ext cx="2237555" cy="39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151"/>
              </a:lnSpc>
            </a:pPr>
            <a:r>
              <a:rPr lang="cy-GB" sz="2251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Cefndir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776167" y="4657785"/>
            <a:ext cx="2347967" cy="39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51"/>
              </a:lnSpc>
            </a:pPr>
            <a:r>
              <a:rPr lang="cy-GB" sz="2251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Cyd-destun  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3163841" y="7514509"/>
            <a:ext cx="1241542" cy="34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cy-GB" sz="1999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03</a:t>
            </a:r>
          </a:p>
        </p:txBody>
      </p:sp>
      <p:sp>
        <p:nvSpPr>
          <p:cNvPr id="28" name="TextBox 28"/>
          <p:cNvSpPr txBox="1"/>
          <p:nvPr/>
        </p:nvSpPr>
        <p:spPr>
          <a:xfrm>
            <a:off x="209263" y="7322006"/>
            <a:ext cx="2954577" cy="390942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151"/>
              </a:lnSpc>
            </a:pPr>
            <a:r>
              <a:rPr lang="cy-GB" sz="2251" b="0" i="0" strike="noStrike" cap="none" spc="0" baseline="0" dirty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Dysgu Sefydliadol</a:t>
            </a:r>
          </a:p>
        </p:txBody>
      </p:sp>
      <p:sp>
        <p:nvSpPr>
          <p:cNvPr id="29" name="TextBox 29"/>
          <p:cNvSpPr txBox="1"/>
          <p:nvPr/>
        </p:nvSpPr>
        <p:spPr>
          <a:xfrm>
            <a:off x="3060407" y="3320050"/>
            <a:ext cx="1526609" cy="34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cy-GB" sz="1999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01</a:t>
            </a:r>
          </a:p>
        </p:txBody>
      </p:sp>
      <p:sp>
        <p:nvSpPr>
          <p:cNvPr id="30" name="TextBox 30"/>
          <p:cNvSpPr txBox="1"/>
          <p:nvPr/>
        </p:nvSpPr>
        <p:spPr>
          <a:xfrm>
            <a:off x="2987566" y="5363031"/>
            <a:ext cx="1672291" cy="34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cy-GB" sz="1999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02</a:t>
            </a:r>
          </a:p>
        </p:txBody>
      </p:sp>
      <p:sp>
        <p:nvSpPr>
          <p:cNvPr id="31" name="TextBox 31"/>
          <p:cNvSpPr txBox="1"/>
          <p:nvPr/>
        </p:nvSpPr>
        <p:spPr>
          <a:xfrm>
            <a:off x="3020828" y="9894949"/>
            <a:ext cx="1539119" cy="34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cy-GB" sz="1999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04 </a:t>
            </a:r>
          </a:p>
        </p:txBody>
      </p:sp>
      <p:sp>
        <p:nvSpPr>
          <p:cNvPr id="32" name="TextBox 32"/>
          <p:cNvSpPr txBox="1"/>
          <p:nvPr/>
        </p:nvSpPr>
        <p:spPr>
          <a:xfrm>
            <a:off x="3044872" y="12221742"/>
            <a:ext cx="1492969" cy="34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cy-GB" sz="1999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05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440869" y="11550143"/>
            <a:ext cx="2880002" cy="11912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3151"/>
              </a:lnSpc>
            </a:pPr>
            <a:r>
              <a:rPr lang="cy-GB" sz="2251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Argymhellion, Parhad </a:t>
            </a:r>
          </a:p>
          <a:p>
            <a:pPr>
              <a:lnSpc>
                <a:spcPts val="3151"/>
              </a:lnSpc>
            </a:pPr>
            <a:endParaRPr lang="en-US" sz="2251">
              <a:solidFill>
                <a:srgbClr val="000000"/>
              </a:solidFill>
              <a:latin typeface="Montserrat Classic Bold"/>
            </a:endParaRPr>
          </a:p>
        </p:txBody>
      </p:sp>
      <p:sp>
        <p:nvSpPr>
          <p:cNvPr id="34" name="TextBox 34"/>
          <p:cNvSpPr txBox="1"/>
          <p:nvPr/>
        </p:nvSpPr>
        <p:spPr>
          <a:xfrm>
            <a:off x="4169445" y="9218001"/>
            <a:ext cx="3100799" cy="1191296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 algn="r">
              <a:lnSpc>
                <a:spcPts val="3151"/>
              </a:lnSpc>
            </a:pPr>
            <a:r>
              <a:rPr lang="cy-GB" sz="2251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Argymhellion ar gyfer Gwella Systemau ac Ymarfer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3124518" y="3054280"/>
            <a:ext cx="1397648" cy="29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1"/>
              </a:lnSpc>
            </a:pPr>
            <a:r>
              <a:rPr lang="cy-GB" sz="1715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CAM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3011126" y="5056661"/>
            <a:ext cx="1633572" cy="29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1"/>
              </a:lnSpc>
            </a:pPr>
            <a:r>
              <a:rPr lang="cy-GB" sz="1715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CAM</a:t>
            </a:r>
          </a:p>
        </p:txBody>
      </p:sp>
      <p:sp>
        <p:nvSpPr>
          <p:cNvPr id="37" name="TextBox 37"/>
          <p:cNvSpPr txBox="1"/>
          <p:nvPr/>
        </p:nvSpPr>
        <p:spPr>
          <a:xfrm>
            <a:off x="2898898" y="7318763"/>
            <a:ext cx="1782979" cy="29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1"/>
              </a:lnSpc>
            </a:pPr>
            <a:r>
              <a:rPr lang="cy-GB" sz="1715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CAM</a:t>
            </a:r>
          </a:p>
        </p:txBody>
      </p:sp>
      <p:sp>
        <p:nvSpPr>
          <p:cNvPr id="38" name="TextBox 38"/>
          <p:cNvSpPr txBox="1"/>
          <p:nvPr/>
        </p:nvSpPr>
        <p:spPr>
          <a:xfrm>
            <a:off x="3196609" y="9710613"/>
            <a:ext cx="1289381" cy="29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1"/>
              </a:lnSpc>
            </a:pPr>
            <a:r>
              <a:rPr lang="cy-GB" sz="1715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CAM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2934150" y="11955527"/>
            <a:ext cx="1807726" cy="29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1"/>
              </a:lnSpc>
            </a:pPr>
            <a:r>
              <a:rPr lang="cy-GB" sz="1715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CAM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2133600" y="2336306"/>
            <a:ext cx="3186836" cy="205121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1800"/>
              </a:lnSpc>
            </a:pPr>
            <a:r>
              <a:rPr lang="cy-GB" sz="1286" b="0" i="0" strike="noStrike" cap="none" spc="0" baseline="0" dirty="0">
                <a:solidFill>
                  <a:srgbClr val="000000"/>
                </a:solidFill>
                <a:effectLst/>
                <a:latin typeface="Montserrat Classic"/>
                <a:ea typeface="Montserrat Classic"/>
                <a:cs typeface="Montserrat Classic"/>
              </a:rPr>
              <a:t>Adolygiad Ymarfer Plant  AYP 03/2019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3048159" y="14360771"/>
            <a:ext cx="1492969" cy="34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cy-GB" sz="1999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06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2937437" y="14094557"/>
            <a:ext cx="1807726" cy="29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1"/>
              </a:lnSpc>
            </a:pPr>
            <a:r>
              <a:rPr lang="cy-GB" sz="1715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CAM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3048159" y="16504507"/>
            <a:ext cx="1492969" cy="347256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799"/>
              </a:lnSpc>
            </a:pPr>
            <a:r>
              <a:rPr lang="cy-GB" sz="1999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07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2937437" y="16238293"/>
            <a:ext cx="1807726" cy="2978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401"/>
              </a:lnSpc>
            </a:pPr>
            <a:r>
              <a:rPr lang="cy-GB" sz="1715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CAM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4470151" y="15488179"/>
            <a:ext cx="2924757" cy="791119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r">
              <a:lnSpc>
                <a:spcPts val="3151"/>
              </a:lnSpc>
            </a:pPr>
            <a:r>
              <a:rPr lang="cy-GB" sz="2251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Argymhellion </a:t>
            </a:r>
          </a:p>
          <a:p>
            <a:pPr algn="r">
              <a:lnSpc>
                <a:spcPts val="3151"/>
              </a:lnSpc>
            </a:pPr>
            <a:r>
              <a:rPr lang="cy-GB" sz="2251" b="0" i="0" strike="noStrike" cap="none" spc="0" baseline="0">
                <a:solidFill>
                  <a:srgbClr val="000000"/>
                </a:solidFill>
                <a:effectLst/>
                <a:latin typeface="Montserrat Classic Bold"/>
                <a:ea typeface="Montserrat Classic Bold"/>
                <a:cs typeface="Montserrat Classic Bold"/>
              </a:rPr>
              <a:t>Parhad 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BCE2D6D3-5B64-D9E5-7CD5-A6BA13E06FE2}"/>
              </a:ext>
            </a:extLst>
          </p:cNvPr>
          <p:cNvSpPr txBox="1"/>
          <p:nvPr/>
        </p:nvSpPr>
        <p:spPr>
          <a:xfrm>
            <a:off x="151968" y="3764739"/>
            <a:ext cx="3270827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Cafodd Plentyn C ei dderbyn i'r ysbyty ym mis Ebrill 2019 gyda chleisiau i ardal yr ên a’r gwddf.  Dangosodd asesiad meddygol cychwynnol anaf </a:t>
            </a:r>
            <a:r>
              <a:rPr lang="cy-GB" sz="11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isgemig</a:t>
            </a:r>
            <a:r>
              <a:rPr lang="cy-GB" sz="1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</a:t>
            </a:r>
            <a:r>
              <a:rPr lang="cy-GB" sz="1100" b="0" i="0" strike="noStrike" cap="none" spc="0" baseline="0" dirty="0" err="1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hypocsig</a:t>
            </a:r>
            <a:r>
              <a:rPr lang="cy-GB" sz="1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 difrifol i'r ymennydd, gyda delweddu CT yn dangos nodweddion cam-drin corfforol gan gynnwys hen dor esgyrn. Goroesodd Plentyn C yr anafiadau ond mae'n debygol o orfod byw gydag effeithiau niwed i'r ymennydd gydol oes o ganlyniad.</a:t>
            </a:r>
          </a:p>
          <a:p>
            <a:endParaRPr lang="en-GB" sz="1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y-GB" sz="1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Roedd y ddau riant yn hysbys i'r Awdurdod Lleol.   Roedd y tad yn blentyn sy'n derbyn gofal ac fel oedolyn roedd wedi derbyn gofal/triniaeth ar gyfer problemau iechyd meddwl.  Roedd y fam yn hysbys i'r Awdurdod Lleol fel plentyn mewn angen.  </a:t>
            </a:r>
          </a:p>
          <a:p>
            <a:endParaRPr lang="en-GB" sz="1100" dirty="0">
              <a:latin typeface="+mj-lt"/>
              <a:cs typeface="Times New Roman" panose="02020603050405020304" pitchFamily="18" charset="0"/>
            </a:endParaRPr>
          </a:p>
          <a:p>
            <a:r>
              <a:rPr lang="cy-GB" sz="1100" b="0" i="0" strike="noStrike" cap="none" spc="0" baseline="0" dirty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Dangosodd adroddiadau'r heddlu hanes o ymddygiad ansefydlog ar ran y tad, gan gynnwys bygythiadau i niweidio'i hun, gan gynnwys bygythiadau a gweithredoedd o drais tuag at fam Plentyn C, cyn ac ar ôl geni Plentyn C.</a:t>
            </a:r>
            <a:endParaRPr lang="en-GB" sz="1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GB" sz="1100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C4EAD03-757B-FC81-8929-E15B08595F6E}"/>
              </a:ext>
            </a:extLst>
          </p:cNvPr>
          <p:cNvSpPr txBox="1"/>
          <p:nvPr/>
        </p:nvSpPr>
        <p:spPr>
          <a:xfrm>
            <a:off x="4203110" y="5266509"/>
            <a:ext cx="3219736" cy="31089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Ganwyd Plentyn C gyda thaflod hollt ac roedd dan ofal Tîm Taflod Hollt a Gwasanaethau Pediatreg Newydd-anedig, gan gynnwys yr ymwelydd iechyd.  Roedd gan blentyn C frawd / chwaer hŷn.  Roedd y teulu'n byw gyda ffactorau risg lluosog (cam-drin domestig, camddefnyddio cyffuriau, problemau ariannol), gan gynnwys effeithiau profiadau niweidiol yn ystod plentyndod y rhieni eu hunain.</a:t>
            </a:r>
          </a:p>
          <a:p>
            <a:endParaRPr lang="en-GB" sz="1100"/>
          </a:p>
          <a:p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Roedd nifer o gyfleoedd wedi'u colli i ddiogelu Plentyn C, gan gynnwys nifer o atgyfeiriadau a HDCau yn nodi pryderon na chawsant gyfle i fod yn destun goruchwylio amlasiantaeth.  Roedd gweithwyr proffesiynol yn or-optimistaidd gyda'u ffocws ar yr oedolion yn hytrach na'r plentyn, gan dderbyn y ffactorau risg gyda'r teulu hwn fel rhywbeth normal, heb herio/dadansoddiad dyladwy o'r niwed posibl i'r plant. 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03A1B042-15C7-8718-C3EF-112A6E06FC67}"/>
              </a:ext>
            </a:extLst>
          </p:cNvPr>
          <p:cNvSpPr txBox="1"/>
          <p:nvPr/>
        </p:nvSpPr>
        <p:spPr>
          <a:xfrm>
            <a:off x="261700" y="8534400"/>
            <a:ext cx="3149734" cy="21031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Ymgysylltiad Rhieni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Ymddygiad y Tad a'r Fam.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Effaith Profiadau Niweidiol Yn Ystod Plentyndod ar rianta.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Perthynas y rhieni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Cydsyniad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Amodau'r Cartref 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Camddefnyddio Sylweddau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Apwyntiadau Iechyd a Gollwyd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Anaf Posibl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Terminoleg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Proses Atgyfeirio Amddiffyn Plant.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06E60310-DC83-6E45-8C54-C73C39B5D4AD}"/>
              </a:ext>
            </a:extLst>
          </p:cNvPr>
          <p:cNvSpPr txBox="1"/>
          <p:nvPr/>
        </p:nvSpPr>
        <p:spPr>
          <a:xfrm>
            <a:off x="4299131" y="10642186"/>
            <a:ext cx="3123715" cy="4222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115000"/>
              </a:lnSpc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1.  Mae angen i'r Bwrdd fod yn sicr bod ymarferwyr a phartneriaid perthnasol yn deall eu dyletswydd i roi gwybod am blant sydd mewn perygl, drwy gadarnhad bod y ddogfennaeth atgyfeirio yn addas i'r diben drwy sicrhau bod yr holl wybodaeth berthnasol hysbys am y plentyn a'r teulu yn cael ei ddarparu gyda digon o fanylion i alluogi'r tîm sy'n derbyn i ystyried yr effaith ar y plentyn/plant ac a oes sail dros gynnal asesiad diogelu o dan adran 47 Deddf Plant 1989. </a:t>
            </a:r>
          </a:p>
          <a:p>
            <a:pPr algn="just">
              <a:lnSpc>
                <a:spcPct val="115000"/>
              </a:lnSpc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2.  Mae angen i'r Bwrdd fod yn sicr y dylai ymarferwyr sy'n adolygu atgyfeiriad i’r Gwasanaethau Plant ystyried yr atgyfeiriad presennol o fewn cyd-destun ehangach y teulu, gan gynnwys atgyfeiriadau/asesiadau blaenorol a nodiadau achos yn ogystal â ffactorau risg actiwaraidd gyda ffocws a dealltwriaeth o'r risg i'r plentyn, pwy bynnag sy’n gwneud yr atgyfeiriad.</a:t>
            </a:r>
          </a:p>
          <a:p>
            <a:pPr marL="228600" lvl="0" indent="-228600">
              <a:lnSpc>
                <a:spcPct val="115000"/>
              </a:lnSpc>
              <a:buAutoNum type="arabicPeriod"/>
            </a:pPr>
            <a:endParaRPr lang="en-GB" sz="1100">
              <a:effectLst/>
              <a:ea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kern="10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pPr marL="342900" lvl="0" indent="-342900">
              <a:lnSpc>
                <a:spcPct val="115000"/>
              </a:lnSpc>
              <a:buFont typeface="+mj-lt"/>
              <a:buAutoNum type="arabicPeriod"/>
            </a:pPr>
            <a:endParaRPr lang="en-GB" sz="1100">
              <a:effectLst/>
              <a:ea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41CCD57E-5B7C-6DF5-C378-CD5722BB2730}"/>
              </a:ext>
            </a:extLst>
          </p:cNvPr>
          <p:cNvSpPr txBox="1"/>
          <p:nvPr/>
        </p:nvSpPr>
        <p:spPr>
          <a:xfrm>
            <a:off x="272498" y="12654992"/>
            <a:ext cx="3241422" cy="63820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3. Mae angen i'r Bwrdd fod yn sicr bod ymarferwyr yn ymwybodol o'u dyletswydd i ofyn am archwiliad meddygol arbenigol o holl anafiadau plentyn nad yw'n gallu symud a bod llwybrau atgyfeirio clir yn cael eu cynnal er mwyn osgoi oedi. </a:t>
            </a:r>
          </a:p>
          <a:p>
            <a:pPr algn="just">
              <a:lnSpc>
                <a:spcPct val="115000"/>
              </a:lnSpc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4. Mae angen i'r Bwrdd fod yn sicr bod ymarferwyr yn deall y cysylltiad rhwng cam-drin domestig a cham-drin plant a'u bod yn ymwybodol o bolisïau a gweithdrefnau eu sefydliad o ran cam-drin domestig. [Mae'r argymhelliad hwn yn debyg i argymhellion mewn AYPau blaenorol, ond mae'n parhau i fod yn faes risg, yn enwedig o ran deall goblygiadau rheolaeth drwy orfodaeth o fewn teuluoedd].</a:t>
            </a:r>
          </a:p>
          <a:p>
            <a:pPr marL="228600" indent="-228600" algn="just">
              <a:lnSpc>
                <a:spcPct val="115000"/>
              </a:lnSpc>
              <a:buAutoNum type="arabicPeriod" startAt="5"/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Mae angen i'r Bwrdd fod yn sicr bod ymarferwyr </a:t>
            </a:r>
          </a:p>
          <a:p>
            <a:pPr algn="just">
              <a:lnSpc>
                <a:spcPct val="115000"/>
              </a:lnSpc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yn deall y cysylltiad rhwng diffyg ymgysylltiad rhieni a diffyg cydsyniad diangen a cham-drin plant ac yn adolygu polisïau a gweithdrefnau eu sefydliad o ran gweithio gyda theuluoedd sydd â ffactorau risg o'r fath.</a:t>
            </a:r>
          </a:p>
          <a:p>
            <a:pPr algn="just">
              <a:lnSpc>
                <a:spcPct val="115000"/>
              </a:lnSpc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6. Mae angen i'r Bwrdd fod yn sicr bod ymarferwyr yn deall y cysylltiad rhwng gwendidau'r rhiant (megis profiadau niweidiol yn ystod plentyndod, problemau iechyd meddwl a/neu ddefnyddio cyffuriau) a cham-drin plant ac yn adolygu polisïau eu sefydliad i sicrhau bod gwendidau o'r fath yn cael eu hystyried fel rhan o'r broses asesu.</a:t>
            </a:r>
          </a:p>
          <a:p>
            <a:pPr>
              <a:lnSpc>
                <a:spcPct val="115000"/>
              </a:lnSpc>
            </a:pPr>
            <a:endParaRPr lang="en-GB" sz="110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10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10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endParaRPr lang="en-GB" sz="1100">
              <a:effectLst/>
              <a:ea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GB" sz="110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pPr lvl="0">
              <a:lnSpc>
                <a:spcPct val="115000"/>
              </a:lnSpc>
            </a:pPr>
            <a:endParaRPr lang="en-GB" sz="1100">
              <a:effectLst/>
              <a:ea typeface="Times New Roman" panose="02020603050405020304" pitchFamily="18" charset="0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BF797D46-7B2C-12A2-559A-B5ED473F71A2}"/>
              </a:ext>
            </a:extLst>
          </p:cNvPr>
          <p:cNvSpPr txBox="1"/>
          <p:nvPr/>
        </p:nvSpPr>
        <p:spPr>
          <a:xfrm>
            <a:off x="4142904" y="16459868"/>
            <a:ext cx="3219733" cy="2399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</a:pPr>
            <a:r>
              <a:rPr lang="cy-GB" sz="1100" b="0" i="0" strike="noStrike" cap="none" spc="0" baseline="0">
                <a:solidFill>
                  <a:srgbClr val="000000"/>
                </a:solidFill>
                <a:effectLst/>
                <a:latin typeface="Calibri"/>
                <a:ea typeface="Calibri"/>
                <a:cs typeface="Calibri"/>
              </a:rPr>
              <a:t>7. Dylai'r Bwrdd ddatblygu canllawiau i ymarferwyr ar ddisgrifio a chofnodi yr amodau cartref sy'n peri bygythiad posibl o niwed i blant, gan gynnwys bod plant cyflwyno priodol o ran y plant (e.e. mewn dillad glân sy'n addas ar gyfer y tywydd, hylendid ac ati). Dylai hyn gynnwys sut i fynd i'r afael â'r broblem gyda rhieni neu ofalwyr a phan fydd amodau cartref neu gyflwyniad y plentyn yn achosi bygythiad diogelu i blant.   </a:t>
            </a:r>
          </a:p>
          <a:p>
            <a:pPr marL="228600" lvl="0" indent="-228600">
              <a:lnSpc>
                <a:spcPct val="115000"/>
              </a:lnSpc>
              <a:buAutoNum type="arabicPeriod" startAt="6"/>
            </a:pPr>
            <a:endParaRPr lang="en-GB" sz="1100">
              <a:effectLst/>
              <a:ea typeface="Times New Roman" panose="02020603050405020304" pitchFamily="18" charset="0"/>
            </a:endParaRPr>
          </a:p>
          <a:p>
            <a:pPr marL="228600">
              <a:lnSpc>
                <a:spcPct val="115000"/>
              </a:lnSpc>
            </a:pPr>
            <a:r>
              <a:rPr lang="en-GB" sz="1100" b="1">
                <a:effectLst/>
                <a:ea typeface="Times New Roman" panose="02020603050405020304" pitchFamily="18" charset="0"/>
              </a:rPr>
              <a:t> </a:t>
            </a:r>
            <a:endParaRPr lang="en-GB" sz="1100">
              <a:effectLst/>
              <a:ea typeface="Times New Roman" panose="02020603050405020304" pitchFamily="18" charset="0"/>
            </a:endParaRPr>
          </a:p>
          <a:p>
            <a:pPr marL="228600" lvl="0" indent="-228600">
              <a:lnSpc>
                <a:spcPct val="115000"/>
              </a:lnSpc>
              <a:buAutoNum type="arabicPeriod" startAt="5"/>
            </a:pPr>
            <a:endParaRPr lang="en-GB" sz="1100">
              <a:effectLst/>
              <a:ea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Microsoft Windows NT 10.0"/>
  <p:tag name="AS_RELEASE_DATE" val="2023.06.30"/>
  <p:tag name="AS_TITLE" val="Aspose.Slides for Java"/>
  <p:tag name="AS_VERSION" val="23.6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Calibri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196</TotalTime>
  <Words>812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Arial</vt:lpstr>
      <vt:lpstr>Montserrat Classic</vt:lpstr>
      <vt:lpstr>Montserrat Classic Bold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Minute Briefing Template</dc:title>
  <dc:creator>Jones, Nicola</dc:creator>
  <cp:lastModifiedBy>Jones, Nicola</cp:lastModifiedBy>
  <cp:revision>11</cp:revision>
  <dcterms:created xsi:type="dcterms:W3CDTF">2006-08-16T00:00:00Z</dcterms:created>
  <dcterms:modified xsi:type="dcterms:W3CDTF">2023-12-20T16:44:12Z</dcterms:modified>
</cp:coreProperties>
</file>