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Lst>
  <p:sldSz cx="7620000" cy="19050000"/>
  <p:notesSz cx="6858000" cy="9144000"/>
  <p:embeddedFontLst>
    <p:embeddedFont>
      <p:font typeface="Calibri" panose="020F0502020204030204" pitchFamily="34" charset="0"/>
      <p:regular r:id="rId3"/>
      <p:bold r:id="rId4"/>
      <p:italic r:id="rId5"/>
      <p:boldItalic r:id="rId6"/>
    </p:embeddedFont>
    <p:embeddedFont>
      <p:font typeface="Montserrat Classic" panose="020B0604020202020204" charset="0"/>
      <p:regular r:id="rId7"/>
    </p:embeddedFont>
    <p:embeddedFont>
      <p:font typeface="Montserrat Classic Bold" panose="020B0604020202020204" charset="0"/>
      <p:regular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100" d="100"/>
          <a:sy n="100" d="100"/>
        </p:scale>
        <p:origin x="1426" y="-557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6.fntdata"/><Relationship Id="rId3" Type="http://schemas.openxmlformats.org/officeDocument/2006/relationships/font" Target="fonts/font1.fntdata"/><Relationship Id="rId7" Type="http://schemas.openxmlformats.org/officeDocument/2006/relationships/font" Target="fonts/font5.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4.fntdata"/><Relationship Id="rId11" Type="http://schemas.openxmlformats.org/officeDocument/2006/relationships/theme" Target="theme/theme1.xml"/><Relationship Id="rId5" Type="http://schemas.openxmlformats.org/officeDocument/2006/relationships/font" Target="fonts/font3.fntdata"/><Relationship Id="rId10" Type="http://schemas.openxmlformats.org/officeDocument/2006/relationships/viewProps" Target="viewProps.xml"/><Relationship Id="rId4" Type="http://schemas.openxmlformats.org/officeDocument/2006/relationships/font" Target="fonts/font2.fntdata"/><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4921806" y="2795468"/>
            <a:ext cx="1717569" cy="1521897"/>
          </a:xfrm>
          <a:prstGeom prst="rect">
            <a:avLst/>
          </a:prstGeom>
        </p:spPr>
      </p:pic>
      <p:pic>
        <p:nvPicPr>
          <p:cNvPr id="3" name="Picture 3"/>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2562891" y="6844671"/>
            <a:ext cx="672014" cy="672014"/>
          </a:xfrm>
          <a:prstGeom prst="rect">
            <a:avLst/>
          </a:prstGeom>
        </p:spPr>
      </p:pic>
      <p:pic>
        <p:nvPicPr>
          <p:cNvPr id="4" name="Picture 4"/>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a:off x="2915176" y="10419010"/>
            <a:ext cx="497328" cy="710468"/>
          </a:xfrm>
          <a:prstGeom prst="rect">
            <a:avLst/>
          </a:prstGeom>
        </p:spPr>
      </p:pic>
      <p:pic>
        <p:nvPicPr>
          <p:cNvPr id="6" name="Picture 6"/>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a:off x="5073744" y="8239215"/>
            <a:ext cx="1413692" cy="896002"/>
          </a:xfrm>
          <a:prstGeom prst="rect">
            <a:avLst/>
          </a:prstGeom>
        </p:spPr>
      </p:pic>
      <p:sp>
        <p:nvSpPr>
          <p:cNvPr id="8" name="AutoShape 8"/>
          <p:cNvSpPr/>
          <p:nvPr/>
        </p:nvSpPr>
        <p:spPr>
          <a:xfrm rot="-5400000">
            <a:off x="3166855" y="6408896"/>
            <a:ext cx="1292197" cy="0"/>
          </a:xfrm>
          <a:prstGeom prst="line">
            <a:avLst/>
          </a:prstGeom>
          <a:ln w="47625" cap="rnd">
            <a:solidFill>
              <a:srgbClr val="000000"/>
            </a:solidFill>
            <a:prstDash val="solid"/>
            <a:headEnd type="none" w="sm" len="sm"/>
            <a:tailEnd type="none" w="sm" len="sm"/>
          </a:ln>
        </p:spPr>
        <p:txBody>
          <a:bodyPr/>
          <a:lstStyle/>
          <a:p>
            <a:endParaRPr lang="en-GB"/>
          </a:p>
        </p:txBody>
      </p:sp>
      <p:sp>
        <p:nvSpPr>
          <p:cNvPr id="9" name="AutoShape 9"/>
          <p:cNvSpPr/>
          <p:nvPr/>
        </p:nvSpPr>
        <p:spPr>
          <a:xfrm rot="-5400000">
            <a:off x="3095861" y="11035127"/>
            <a:ext cx="1393125" cy="0"/>
          </a:xfrm>
          <a:prstGeom prst="line">
            <a:avLst/>
          </a:prstGeom>
          <a:ln w="47625" cap="rnd">
            <a:solidFill>
              <a:srgbClr val="000000"/>
            </a:solidFill>
            <a:prstDash val="solid"/>
            <a:headEnd type="none" w="sm" len="sm"/>
            <a:tailEnd type="none" w="sm" len="sm"/>
          </a:ln>
        </p:spPr>
        <p:txBody>
          <a:bodyPr/>
          <a:lstStyle/>
          <a:p>
            <a:endParaRPr lang="en-GB"/>
          </a:p>
        </p:txBody>
      </p:sp>
      <p:sp>
        <p:nvSpPr>
          <p:cNvPr id="10" name="AutoShape 10"/>
          <p:cNvSpPr/>
          <p:nvPr/>
        </p:nvSpPr>
        <p:spPr>
          <a:xfrm rot="-5400000">
            <a:off x="3163043" y="4297776"/>
            <a:ext cx="1302315" cy="0"/>
          </a:xfrm>
          <a:prstGeom prst="line">
            <a:avLst/>
          </a:prstGeom>
          <a:ln w="47625" cap="rnd">
            <a:solidFill>
              <a:srgbClr val="000000"/>
            </a:solidFill>
            <a:prstDash val="solid"/>
            <a:headEnd type="none" w="sm" len="sm"/>
            <a:tailEnd type="none" w="sm" len="sm"/>
          </a:ln>
        </p:spPr>
        <p:txBody>
          <a:bodyPr/>
          <a:lstStyle/>
          <a:p>
            <a:endParaRPr lang="en-GB"/>
          </a:p>
        </p:txBody>
      </p:sp>
      <p:sp>
        <p:nvSpPr>
          <p:cNvPr id="11" name="AutoShape 11"/>
          <p:cNvSpPr/>
          <p:nvPr/>
        </p:nvSpPr>
        <p:spPr>
          <a:xfrm rot="-5400000">
            <a:off x="3028512" y="8737276"/>
            <a:ext cx="1527823" cy="0"/>
          </a:xfrm>
          <a:prstGeom prst="line">
            <a:avLst/>
          </a:prstGeom>
          <a:ln w="47625" cap="rnd">
            <a:solidFill>
              <a:srgbClr val="000000"/>
            </a:solidFill>
            <a:prstDash val="solid"/>
            <a:headEnd type="none" w="sm" len="sm"/>
            <a:tailEnd type="none" w="sm" len="sm"/>
          </a:ln>
        </p:spPr>
        <p:txBody>
          <a:bodyPr/>
          <a:lstStyle/>
          <a:p>
            <a:endParaRPr lang="en-GB"/>
          </a:p>
        </p:txBody>
      </p:sp>
      <p:sp>
        <p:nvSpPr>
          <p:cNvPr id="12" name="AutoShape 12"/>
          <p:cNvSpPr/>
          <p:nvPr/>
        </p:nvSpPr>
        <p:spPr>
          <a:xfrm rot="-10800000">
            <a:off x="0" y="3670431"/>
            <a:ext cx="2808578" cy="0"/>
          </a:xfrm>
          <a:prstGeom prst="line">
            <a:avLst/>
          </a:prstGeom>
          <a:ln w="47625" cap="rnd">
            <a:solidFill>
              <a:srgbClr val="000000"/>
            </a:solidFill>
            <a:prstDash val="sysDot"/>
            <a:headEnd type="none" w="sm" len="sm"/>
            <a:tailEnd type="none" w="sm" len="sm"/>
          </a:ln>
        </p:spPr>
        <p:txBody>
          <a:bodyPr/>
          <a:lstStyle/>
          <a:p>
            <a:endParaRPr lang="en-GB"/>
          </a:p>
        </p:txBody>
      </p:sp>
      <p:sp>
        <p:nvSpPr>
          <p:cNvPr id="13" name="AutoShape 13"/>
          <p:cNvSpPr/>
          <p:nvPr/>
        </p:nvSpPr>
        <p:spPr>
          <a:xfrm rot="-10800000">
            <a:off x="178988" y="8229600"/>
            <a:ext cx="2808578" cy="0"/>
          </a:xfrm>
          <a:prstGeom prst="line">
            <a:avLst/>
          </a:prstGeom>
          <a:ln w="47625" cap="rnd">
            <a:solidFill>
              <a:srgbClr val="000000"/>
            </a:solidFill>
            <a:prstDash val="sysDot"/>
            <a:headEnd type="none" w="sm" len="sm"/>
            <a:tailEnd type="none" w="sm" len="sm"/>
          </a:ln>
        </p:spPr>
        <p:txBody>
          <a:bodyPr/>
          <a:lstStyle/>
          <a:p>
            <a:endParaRPr lang="en-GB"/>
          </a:p>
        </p:txBody>
      </p:sp>
      <p:sp>
        <p:nvSpPr>
          <p:cNvPr id="14" name="AutoShape 14"/>
          <p:cNvSpPr/>
          <p:nvPr/>
        </p:nvSpPr>
        <p:spPr>
          <a:xfrm rot="-10800000">
            <a:off x="388031" y="12555326"/>
            <a:ext cx="2808578" cy="0"/>
          </a:xfrm>
          <a:prstGeom prst="line">
            <a:avLst/>
          </a:prstGeom>
          <a:ln w="47625" cap="rnd">
            <a:solidFill>
              <a:srgbClr val="000000"/>
            </a:solidFill>
            <a:prstDash val="sysDot"/>
            <a:headEnd type="none" w="sm" len="sm"/>
            <a:tailEnd type="none" w="sm" len="sm"/>
          </a:ln>
        </p:spPr>
        <p:txBody>
          <a:bodyPr/>
          <a:lstStyle/>
          <a:p>
            <a:endParaRPr lang="en-GB"/>
          </a:p>
        </p:txBody>
      </p:sp>
      <p:sp>
        <p:nvSpPr>
          <p:cNvPr id="15" name="AutoShape 15"/>
          <p:cNvSpPr/>
          <p:nvPr/>
        </p:nvSpPr>
        <p:spPr>
          <a:xfrm rot="-10800000">
            <a:off x="4408689" y="5131216"/>
            <a:ext cx="2808578" cy="0"/>
          </a:xfrm>
          <a:prstGeom prst="line">
            <a:avLst/>
          </a:prstGeom>
          <a:ln w="47625" cap="rnd">
            <a:solidFill>
              <a:srgbClr val="000000"/>
            </a:solidFill>
            <a:prstDash val="sysDot"/>
            <a:headEnd type="none" w="sm" len="sm"/>
            <a:tailEnd type="none" w="sm" len="sm"/>
          </a:ln>
        </p:spPr>
        <p:txBody>
          <a:bodyPr/>
          <a:lstStyle/>
          <a:p>
            <a:endParaRPr lang="en-GB"/>
          </a:p>
        </p:txBody>
      </p:sp>
      <p:sp>
        <p:nvSpPr>
          <p:cNvPr id="16" name="AutoShape 16"/>
          <p:cNvSpPr/>
          <p:nvPr/>
        </p:nvSpPr>
        <p:spPr>
          <a:xfrm rot="-10800000">
            <a:off x="4315555" y="10515600"/>
            <a:ext cx="2808578" cy="0"/>
          </a:xfrm>
          <a:prstGeom prst="line">
            <a:avLst/>
          </a:prstGeom>
          <a:ln w="47625" cap="rnd">
            <a:solidFill>
              <a:srgbClr val="000000"/>
            </a:solidFill>
            <a:prstDash val="sysDot"/>
            <a:headEnd type="none" w="sm" len="sm"/>
            <a:tailEnd type="none" w="sm" len="sm"/>
          </a:ln>
        </p:spPr>
        <p:txBody>
          <a:bodyPr/>
          <a:lstStyle/>
          <a:p>
            <a:endParaRPr lang="en-GB"/>
          </a:p>
        </p:txBody>
      </p:sp>
      <p:sp>
        <p:nvSpPr>
          <p:cNvPr id="17" name="AutoShape 17"/>
          <p:cNvSpPr/>
          <p:nvPr/>
        </p:nvSpPr>
        <p:spPr>
          <a:xfrm rot="-5400000">
            <a:off x="3191494" y="13282777"/>
            <a:ext cx="1242446" cy="0"/>
          </a:xfrm>
          <a:prstGeom prst="line">
            <a:avLst/>
          </a:prstGeom>
          <a:ln w="47625" cap="rnd">
            <a:solidFill>
              <a:srgbClr val="000000"/>
            </a:solidFill>
            <a:prstDash val="solid"/>
            <a:headEnd type="none" w="sm" len="sm"/>
            <a:tailEnd type="none" w="sm" len="sm"/>
          </a:ln>
        </p:spPr>
        <p:txBody>
          <a:bodyPr/>
          <a:lstStyle/>
          <a:p>
            <a:endParaRPr lang="en-GB"/>
          </a:p>
        </p:txBody>
      </p:sp>
      <p:sp>
        <p:nvSpPr>
          <p:cNvPr id="18" name="AutoShape 18"/>
          <p:cNvSpPr/>
          <p:nvPr/>
        </p:nvSpPr>
        <p:spPr>
          <a:xfrm rot="-5400000">
            <a:off x="3194781" y="15421807"/>
            <a:ext cx="1242446" cy="0"/>
          </a:xfrm>
          <a:prstGeom prst="line">
            <a:avLst/>
          </a:prstGeom>
          <a:ln w="47625" cap="rnd">
            <a:solidFill>
              <a:srgbClr val="000000"/>
            </a:solidFill>
            <a:prstDash val="solid"/>
            <a:headEnd type="none" w="sm" len="sm"/>
            <a:tailEnd type="none" w="sm" len="sm"/>
          </a:ln>
        </p:spPr>
        <p:txBody>
          <a:bodyPr/>
          <a:lstStyle/>
          <a:p>
            <a:endParaRPr lang="en-GB"/>
          </a:p>
        </p:txBody>
      </p:sp>
      <p:sp>
        <p:nvSpPr>
          <p:cNvPr id="19" name="AutoShape 19"/>
          <p:cNvSpPr/>
          <p:nvPr/>
        </p:nvSpPr>
        <p:spPr>
          <a:xfrm rot="-10800000">
            <a:off x="4485991" y="16387959"/>
            <a:ext cx="2808578" cy="0"/>
          </a:xfrm>
          <a:prstGeom prst="line">
            <a:avLst/>
          </a:prstGeom>
          <a:ln w="47625" cap="rnd">
            <a:solidFill>
              <a:srgbClr val="000000"/>
            </a:solidFill>
            <a:prstDash val="sysDot"/>
            <a:headEnd type="none" w="sm" len="sm"/>
            <a:tailEnd type="none" w="sm" len="sm"/>
          </a:ln>
        </p:spPr>
        <p:txBody>
          <a:bodyPr/>
          <a:lstStyle/>
          <a:p>
            <a:endParaRPr lang="en-GB"/>
          </a:p>
        </p:txBody>
      </p:sp>
      <p:pic>
        <p:nvPicPr>
          <p:cNvPr id="22" name="Picture 22"/>
          <p:cNvPicPr>
            <a:picLocks noChangeAspect="1"/>
          </p:cNvPicPr>
          <p:nvPr/>
        </p:nvPicPr>
        <p:blipFill>
          <a:blip r:embed="rId10"/>
          <a:srcRect/>
          <a:stretch>
            <a:fillRect/>
          </a:stretch>
        </p:blipFill>
        <p:spPr>
          <a:xfrm>
            <a:off x="3089268" y="63793"/>
            <a:ext cx="1477289" cy="1472413"/>
          </a:xfrm>
          <a:prstGeom prst="rect">
            <a:avLst/>
          </a:prstGeom>
        </p:spPr>
      </p:pic>
      <p:pic>
        <p:nvPicPr>
          <p:cNvPr id="23" name="Picture 23"/>
          <p:cNvPicPr>
            <a:picLocks noChangeAspect="1"/>
          </p:cNvPicPr>
          <p:nvPr/>
        </p:nvPicPr>
        <p:blipFill>
          <a:blip r:embed="rId11"/>
          <a:srcRect/>
          <a:stretch>
            <a:fillRect/>
          </a:stretch>
        </p:blipFill>
        <p:spPr>
          <a:xfrm>
            <a:off x="2261344" y="18402390"/>
            <a:ext cx="3763120" cy="520082"/>
          </a:xfrm>
          <a:prstGeom prst="rect">
            <a:avLst/>
          </a:prstGeom>
        </p:spPr>
      </p:pic>
      <p:sp>
        <p:nvSpPr>
          <p:cNvPr id="24" name="TextBox 24"/>
          <p:cNvSpPr txBox="1"/>
          <p:nvPr/>
        </p:nvSpPr>
        <p:spPr>
          <a:xfrm>
            <a:off x="927944" y="1367740"/>
            <a:ext cx="5785891" cy="780989"/>
          </a:xfrm>
          <a:prstGeom prst="rect">
            <a:avLst/>
          </a:prstGeom>
        </p:spPr>
        <p:txBody>
          <a:bodyPr lIns="0" tIns="0" rIns="0" bIns="0" rtlCol="0" anchor="t">
            <a:spAutoFit/>
          </a:bodyPr>
          <a:lstStyle/>
          <a:p>
            <a:pPr algn="ctr">
              <a:lnSpc>
                <a:spcPts val="6303"/>
              </a:lnSpc>
            </a:pPr>
            <a:r>
              <a:rPr lang="en-US" sz="4502" dirty="0">
                <a:solidFill>
                  <a:srgbClr val="000000"/>
                </a:solidFill>
                <a:latin typeface="Montserrat Classic Bold"/>
              </a:rPr>
              <a:t>7 Minute Briefing</a:t>
            </a:r>
          </a:p>
        </p:txBody>
      </p:sp>
      <p:sp>
        <p:nvSpPr>
          <p:cNvPr id="25" name="TextBox 25"/>
          <p:cNvSpPr txBox="1"/>
          <p:nvPr/>
        </p:nvSpPr>
        <p:spPr>
          <a:xfrm>
            <a:off x="295166" y="3139956"/>
            <a:ext cx="2237555" cy="390495"/>
          </a:xfrm>
          <a:prstGeom prst="rect">
            <a:avLst/>
          </a:prstGeom>
        </p:spPr>
        <p:txBody>
          <a:bodyPr lIns="0" tIns="0" rIns="0" bIns="0" rtlCol="0" anchor="t">
            <a:spAutoFit/>
          </a:bodyPr>
          <a:lstStyle/>
          <a:p>
            <a:pPr>
              <a:lnSpc>
                <a:spcPts val="3151"/>
              </a:lnSpc>
            </a:pPr>
            <a:r>
              <a:rPr lang="en-US" sz="2251" dirty="0">
                <a:solidFill>
                  <a:srgbClr val="000000"/>
                </a:solidFill>
                <a:latin typeface="Montserrat Classic Bold"/>
              </a:rPr>
              <a:t>Background</a:t>
            </a:r>
          </a:p>
        </p:txBody>
      </p:sp>
      <p:sp>
        <p:nvSpPr>
          <p:cNvPr id="26" name="TextBox 26"/>
          <p:cNvSpPr txBox="1"/>
          <p:nvPr/>
        </p:nvSpPr>
        <p:spPr>
          <a:xfrm>
            <a:off x="4776167" y="4657785"/>
            <a:ext cx="2347967" cy="390495"/>
          </a:xfrm>
          <a:prstGeom prst="rect">
            <a:avLst/>
          </a:prstGeom>
        </p:spPr>
        <p:txBody>
          <a:bodyPr lIns="0" tIns="0" rIns="0" bIns="0" rtlCol="0" anchor="t">
            <a:spAutoFit/>
          </a:bodyPr>
          <a:lstStyle/>
          <a:p>
            <a:pPr algn="r">
              <a:lnSpc>
                <a:spcPts val="3151"/>
              </a:lnSpc>
            </a:pPr>
            <a:r>
              <a:rPr lang="en-US" sz="2251" dirty="0">
                <a:solidFill>
                  <a:srgbClr val="000000"/>
                </a:solidFill>
                <a:latin typeface="Montserrat Classic Bold"/>
              </a:rPr>
              <a:t>Context</a:t>
            </a:r>
          </a:p>
        </p:txBody>
      </p:sp>
      <p:sp>
        <p:nvSpPr>
          <p:cNvPr id="27" name="TextBox 27"/>
          <p:cNvSpPr txBox="1"/>
          <p:nvPr/>
        </p:nvSpPr>
        <p:spPr>
          <a:xfrm>
            <a:off x="3163841" y="7514509"/>
            <a:ext cx="1241542" cy="339725"/>
          </a:xfrm>
          <a:prstGeom prst="rect">
            <a:avLst/>
          </a:prstGeom>
        </p:spPr>
        <p:txBody>
          <a:bodyPr lIns="0" tIns="0" rIns="0" bIns="0" rtlCol="0" anchor="t">
            <a:spAutoFit/>
          </a:bodyPr>
          <a:lstStyle/>
          <a:p>
            <a:pPr algn="ctr">
              <a:lnSpc>
                <a:spcPts val="2799"/>
              </a:lnSpc>
            </a:pPr>
            <a:r>
              <a:rPr lang="en-US" sz="1999">
                <a:solidFill>
                  <a:srgbClr val="000000"/>
                </a:solidFill>
                <a:latin typeface="Montserrat Classic Bold"/>
              </a:rPr>
              <a:t>03</a:t>
            </a:r>
          </a:p>
        </p:txBody>
      </p:sp>
      <p:sp>
        <p:nvSpPr>
          <p:cNvPr id="28" name="TextBox 28"/>
          <p:cNvSpPr txBox="1"/>
          <p:nvPr/>
        </p:nvSpPr>
        <p:spPr>
          <a:xfrm>
            <a:off x="209263" y="7322006"/>
            <a:ext cx="2954577" cy="774123"/>
          </a:xfrm>
          <a:prstGeom prst="rect">
            <a:avLst/>
          </a:prstGeom>
        </p:spPr>
        <p:txBody>
          <a:bodyPr lIns="0" tIns="0" rIns="0" bIns="0" rtlCol="0" anchor="t">
            <a:spAutoFit/>
          </a:bodyPr>
          <a:lstStyle/>
          <a:p>
            <a:pPr>
              <a:lnSpc>
                <a:spcPts val="3151"/>
              </a:lnSpc>
            </a:pPr>
            <a:r>
              <a:rPr lang="en-US" sz="2251" dirty="0" err="1">
                <a:solidFill>
                  <a:srgbClr val="000000"/>
                </a:solidFill>
                <a:latin typeface="Montserrat Classic Bold"/>
              </a:rPr>
              <a:t>Organisational</a:t>
            </a:r>
            <a:r>
              <a:rPr lang="en-US" sz="2251" dirty="0">
                <a:solidFill>
                  <a:srgbClr val="000000"/>
                </a:solidFill>
                <a:latin typeface="Montserrat Classic Bold"/>
              </a:rPr>
              <a:t> Learning</a:t>
            </a:r>
          </a:p>
        </p:txBody>
      </p:sp>
      <p:sp>
        <p:nvSpPr>
          <p:cNvPr id="29" name="TextBox 29"/>
          <p:cNvSpPr txBox="1"/>
          <p:nvPr/>
        </p:nvSpPr>
        <p:spPr>
          <a:xfrm>
            <a:off x="3060407" y="3320050"/>
            <a:ext cx="1526609" cy="339725"/>
          </a:xfrm>
          <a:prstGeom prst="rect">
            <a:avLst/>
          </a:prstGeom>
        </p:spPr>
        <p:txBody>
          <a:bodyPr lIns="0" tIns="0" rIns="0" bIns="0" rtlCol="0" anchor="t">
            <a:spAutoFit/>
          </a:bodyPr>
          <a:lstStyle/>
          <a:p>
            <a:pPr algn="ctr">
              <a:lnSpc>
                <a:spcPts val="2799"/>
              </a:lnSpc>
            </a:pPr>
            <a:r>
              <a:rPr lang="en-US" sz="1999">
                <a:solidFill>
                  <a:srgbClr val="000000"/>
                </a:solidFill>
                <a:latin typeface="Montserrat Classic Bold"/>
              </a:rPr>
              <a:t>01</a:t>
            </a:r>
          </a:p>
        </p:txBody>
      </p:sp>
      <p:sp>
        <p:nvSpPr>
          <p:cNvPr id="30" name="TextBox 30"/>
          <p:cNvSpPr txBox="1"/>
          <p:nvPr/>
        </p:nvSpPr>
        <p:spPr>
          <a:xfrm>
            <a:off x="2987566" y="5363031"/>
            <a:ext cx="1672291" cy="339725"/>
          </a:xfrm>
          <a:prstGeom prst="rect">
            <a:avLst/>
          </a:prstGeom>
        </p:spPr>
        <p:txBody>
          <a:bodyPr lIns="0" tIns="0" rIns="0" bIns="0" rtlCol="0" anchor="t">
            <a:spAutoFit/>
          </a:bodyPr>
          <a:lstStyle/>
          <a:p>
            <a:pPr algn="ctr">
              <a:lnSpc>
                <a:spcPts val="2799"/>
              </a:lnSpc>
            </a:pPr>
            <a:r>
              <a:rPr lang="en-US" sz="1999">
                <a:solidFill>
                  <a:srgbClr val="000000"/>
                </a:solidFill>
                <a:latin typeface="Montserrat Classic Bold"/>
              </a:rPr>
              <a:t>02</a:t>
            </a:r>
          </a:p>
        </p:txBody>
      </p:sp>
      <p:sp>
        <p:nvSpPr>
          <p:cNvPr id="31" name="TextBox 31"/>
          <p:cNvSpPr txBox="1"/>
          <p:nvPr/>
        </p:nvSpPr>
        <p:spPr>
          <a:xfrm>
            <a:off x="3020828" y="9894949"/>
            <a:ext cx="1539119" cy="339725"/>
          </a:xfrm>
          <a:prstGeom prst="rect">
            <a:avLst/>
          </a:prstGeom>
        </p:spPr>
        <p:txBody>
          <a:bodyPr lIns="0" tIns="0" rIns="0" bIns="0" rtlCol="0" anchor="t">
            <a:spAutoFit/>
          </a:bodyPr>
          <a:lstStyle/>
          <a:p>
            <a:pPr algn="ctr">
              <a:lnSpc>
                <a:spcPts val="2799"/>
              </a:lnSpc>
            </a:pPr>
            <a:r>
              <a:rPr lang="en-US" sz="1999">
                <a:solidFill>
                  <a:srgbClr val="000000"/>
                </a:solidFill>
                <a:latin typeface="Montserrat Classic Bold"/>
              </a:rPr>
              <a:t>04</a:t>
            </a:r>
          </a:p>
        </p:txBody>
      </p:sp>
      <p:sp>
        <p:nvSpPr>
          <p:cNvPr id="32" name="TextBox 32"/>
          <p:cNvSpPr txBox="1"/>
          <p:nvPr/>
        </p:nvSpPr>
        <p:spPr>
          <a:xfrm>
            <a:off x="3044872" y="12221742"/>
            <a:ext cx="1492969" cy="339725"/>
          </a:xfrm>
          <a:prstGeom prst="rect">
            <a:avLst/>
          </a:prstGeom>
        </p:spPr>
        <p:txBody>
          <a:bodyPr lIns="0" tIns="0" rIns="0" bIns="0" rtlCol="0" anchor="t">
            <a:spAutoFit/>
          </a:bodyPr>
          <a:lstStyle/>
          <a:p>
            <a:pPr algn="ctr">
              <a:lnSpc>
                <a:spcPts val="2799"/>
              </a:lnSpc>
            </a:pPr>
            <a:r>
              <a:rPr lang="en-US" sz="1999">
                <a:solidFill>
                  <a:srgbClr val="000000"/>
                </a:solidFill>
                <a:latin typeface="Montserrat Classic Bold"/>
              </a:rPr>
              <a:t>05</a:t>
            </a:r>
          </a:p>
        </p:txBody>
      </p:sp>
      <p:sp>
        <p:nvSpPr>
          <p:cNvPr id="33" name="TextBox 33"/>
          <p:cNvSpPr txBox="1"/>
          <p:nvPr/>
        </p:nvSpPr>
        <p:spPr>
          <a:xfrm>
            <a:off x="440869" y="11550143"/>
            <a:ext cx="2880002" cy="1183678"/>
          </a:xfrm>
          <a:prstGeom prst="rect">
            <a:avLst/>
          </a:prstGeom>
        </p:spPr>
        <p:txBody>
          <a:bodyPr wrap="square" lIns="0" tIns="0" rIns="0" bIns="0" rtlCol="0" anchor="t">
            <a:spAutoFit/>
          </a:bodyPr>
          <a:lstStyle/>
          <a:p>
            <a:pPr>
              <a:lnSpc>
                <a:spcPts val="3151"/>
              </a:lnSpc>
            </a:pPr>
            <a:r>
              <a:rPr lang="en-US" sz="2251" dirty="0">
                <a:solidFill>
                  <a:srgbClr val="000000"/>
                </a:solidFill>
                <a:latin typeface="Montserrat Classic Bold"/>
              </a:rPr>
              <a:t>Recommendations Continued </a:t>
            </a:r>
          </a:p>
          <a:p>
            <a:pPr>
              <a:lnSpc>
                <a:spcPts val="3151"/>
              </a:lnSpc>
            </a:pPr>
            <a:endParaRPr lang="en-US" sz="2251" dirty="0">
              <a:solidFill>
                <a:srgbClr val="000000"/>
              </a:solidFill>
              <a:latin typeface="Montserrat Classic Bold"/>
            </a:endParaRPr>
          </a:p>
        </p:txBody>
      </p:sp>
      <p:sp>
        <p:nvSpPr>
          <p:cNvPr id="34" name="TextBox 34"/>
          <p:cNvSpPr txBox="1"/>
          <p:nvPr/>
        </p:nvSpPr>
        <p:spPr>
          <a:xfrm>
            <a:off x="4169445" y="9218001"/>
            <a:ext cx="3100799" cy="1184491"/>
          </a:xfrm>
          <a:prstGeom prst="rect">
            <a:avLst/>
          </a:prstGeom>
        </p:spPr>
        <p:txBody>
          <a:bodyPr wrap="square" lIns="0" tIns="0" rIns="0" bIns="0" rtlCol="0" anchor="t">
            <a:spAutoFit/>
          </a:bodyPr>
          <a:lstStyle/>
          <a:p>
            <a:pPr algn="r">
              <a:lnSpc>
                <a:spcPts val="3151"/>
              </a:lnSpc>
            </a:pPr>
            <a:r>
              <a:rPr lang="en-US" sz="2251" dirty="0">
                <a:solidFill>
                  <a:srgbClr val="000000"/>
                </a:solidFill>
                <a:latin typeface="Montserrat Classic Bold"/>
              </a:rPr>
              <a:t>Recommendations for improving systems and Practice</a:t>
            </a:r>
          </a:p>
        </p:txBody>
      </p:sp>
      <p:sp>
        <p:nvSpPr>
          <p:cNvPr id="35" name="TextBox 35"/>
          <p:cNvSpPr txBox="1"/>
          <p:nvPr/>
        </p:nvSpPr>
        <p:spPr>
          <a:xfrm>
            <a:off x="3124518" y="3054280"/>
            <a:ext cx="1397648" cy="299334"/>
          </a:xfrm>
          <a:prstGeom prst="rect">
            <a:avLst/>
          </a:prstGeom>
        </p:spPr>
        <p:txBody>
          <a:bodyPr lIns="0" tIns="0" rIns="0" bIns="0" rtlCol="0" anchor="t">
            <a:spAutoFit/>
          </a:bodyPr>
          <a:lstStyle/>
          <a:p>
            <a:pPr algn="ctr">
              <a:lnSpc>
                <a:spcPts val="2401"/>
              </a:lnSpc>
            </a:pPr>
            <a:r>
              <a:rPr lang="en-US" sz="1715">
                <a:solidFill>
                  <a:srgbClr val="000000"/>
                </a:solidFill>
                <a:latin typeface="Montserrat Classic Bold"/>
              </a:rPr>
              <a:t>STEP</a:t>
            </a:r>
          </a:p>
        </p:txBody>
      </p:sp>
      <p:sp>
        <p:nvSpPr>
          <p:cNvPr id="36" name="TextBox 36"/>
          <p:cNvSpPr txBox="1"/>
          <p:nvPr/>
        </p:nvSpPr>
        <p:spPr>
          <a:xfrm>
            <a:off x="3011126" y="5056661"/>
            <a:ext cx="1633572" cy="299334"/>
          </a:xfrm>
          <a:prstGeom prst="rect">
            <a:avLst/>
          </a:prstGeom>
        </p:spPr>
        <p:txBody>
          <a:bodyPr lIns="0" tIns="0" rIns="0" bIns="0" rtlCol="0" anchor="t">
            <a:spAutoFit/>
          </a:bodyPr>
          <a:lstStyle/>
          <a:p>
            <a:pPr algn="ctr">
              <a:lnSpc>
                <a:spcPts val="2401"/>
              </a:lnSpc>
            </a:pPr>
            <a:r>
              <a:rPr lang="en-US" sz="1715">
                <a:solidFill>
                  <a:srgbClr val="000000"/>
                </a:solidFill>
                <a:latin typeface="Montserrat Classic Bold"/>
              </a:rPr>
              <a:t>STEP</a:t>
            </a:r>
          </a:p>
        </p:txBody>
      </p:sp>
      <p:sp>
        <p:nvSpPr>
          <p:cNvPr id="37" name="TextBox 37"/>
          <p:cNvSpPr txBox="1"/>
          <p:nvPr/>
        </p:nvSpPr>
        <p:spPr>
          <a:xfrm>
            <a:off x="2898898" y="7318763"/>
            <a:ext cx="1782979" cy="299334"/>
          </a:xfrm>
          <a:prstGeom prst="rect">
            <a:avLst/>
          </a:prstGeom>
        </p:spPr>
        <p:txBody>
          <a:bodyPr lIns="0" tIns="0" rIns="0" bIns="0" rtlCol="0" anchor="t">
            <a:spAutoFit/>
          </a:bodyPr>
          <a:lstStyle/>
          <a:p>
            <a:pPr algn="ctr">
              <a:lnSpc>
                <a:spcPts val="2401"/>
              </a:lnSpc>
            </a:pPr>
            <a:r>
              <a:rPr lang="en-US" sz="1715">
                <a:solidFill>
                  <a:srgbClr val="000000"/>
                </a:solidFill>
                <a:latin typeface="Montserrat Classic Bold"/>
              </a:rPr>
              <a:t>STEP</a:t>
            </a:r>
          </a:p>
        </p:txBody>
      </p:sp>
      <p:sp>
        <p:nvSpPr>
          <p:cNvPr id="38" name="TextBox 38"/>
          <p:cNvSpPr txBox="1"/>
          <p:nvPr/>
        </p:nvSpPr>
        <p:spPr>
          <a:xfrm>
            <a:off x="3196609" y="9710613"/>
            <a:ext cx="1289381" cy="299334"/>
          </a:xfrm>
          <a:prstGeom prst="rect">
            <a:avLst/>
          </a:prstGeom>
        </p:spPr>
        <p:txBody>
          <a:bodyPr lIns="0" tIns="0" rIns="0" bIns="0" rtlCol="0" anchor="t">
            <a:spAutoFit/>
          </a:bodyPr>
          <a:lstStyle/>
          <a:p>
            <a:pPr algn="ctr">
              <a:lnSpc>
                <a:spcPts val="2401"/>
              </a:lnSpc>
            </a:pPr>
            <a:r>
              <a:rPr lang="en-US" sz="1715">
                <a:solidFill>
                  <a:srgbClr val="000000"/>
                </a:solidFill>
                <a:latin typeface="Montserrat Classic Bold"/>
              </a:rPr>
              <a:t>STEP</a:t>
            </a:r>
          </a:p>
        </p:txBody>
      </p:sp>
      <p:sp>
        <p:nvSpPr>
          <p:cNvPr id="39" name="TextBox 39"/>
          <p:cNvSpPr txBox="1"/>
          <p:nvPr/>
        </p:nvSpPr>
        <p:spPr>
          <a:xfrm>
            <a:off x="2934150" y="11955527"/>
            <a:ext cx="1807726" cy="299334"/>
          </a:xfrm>
          <a:prstGeom prst="rect">
            <a:avLst/>
          </a:prstGeom>
        </p:spPr>
        <p:txBody>
          <a:bodyPr lIns="0" tIns="0" rIns="0" bIns="0" rtlCol="0" anchor="t">
            <a:spAutoFit/>
          </a:bodyPr>
          <a:lstStyle/>
          <a:p>
            <a:pPr algn="ctr">
              <a:lnSpc>
                <a:spcPts val="2401"/>
              </a:lnSpc>
            </a:pPr>
            <a:r>
              <a:rPr lang="en-US" sz="1715">
                <a:solidFill>
                  <a:srgbClr val="000000"/>
                </a:solidFill>
                <a:latin typeface="Montserrat Classic Bold"/>
              </a:rPr>
              <a:t>STEP</a:t>
            </a:r>
          </a:p>
        </p:txBody>
      </p:sp>
      <p:sp>
        <p:nvSpPr>
          <p:cNvPr id="40" name="TextBox 40"/>
          <p:cNvSpPr txBox="1"/>
          <p:nvPr/>
        </p:nvSpPr>
        <p:spPr>
          <a:xfrm>
            <a:off x="2348240" y="2336306"/>
            <a:ext cx="2972196" cy="205121"/>
          </a:xfrm>
          <a:prstGeom prst="rect">
            <a:avLst/>
          </a:prstGeom>
        </p:spPr>
        <p:txBody>
          <a:bodyPr lIns="0" tIns="0" rIns="0" bIns="0" rtlCol="0" anchor="t">
            <a:spAutoFit/>
          </a:bodyPr>
          <a:lstStyle/>
          <a:p>
            <a:pPr>
              <a:lnSpc>
                <a:spcPts val="1800"/>
              </a:lnSpc>
            </a:pPr>
            <a:r>
              <a:rPr lang="en-US" sz="1286" dirty="0">
                <a:solidFill>
                  <a:srgbClr val="000000"/>
                </a:solidFill>
                <a:latin typeface="Montserrat Classic"/>
              </a:rPr>
              <a:t>Child Practice Review. CPR 03/2019</a:t>
            </a:r>
          </a:p>
        </p:txBody>
      </p:sp>
      <p:sp>
        <p:nvSpPr>
          <p:cNvPr id="41" name="TextBox 41"/>
          <p:cNvSpPr txBox="1"/>
          <p:nvPr/>
        </p:nvSpPr>
        <p:spPr>
          <a:xfrm>
            <a:off x="3048159" y="14360772"/>
            <a:ext cx="1492969" cy="339725"/>
          </a:xfrm>
          <a:prstGeom prst="rect">
            <a:avLst/>
          </a:prstGeom>
        </p:spPr>
        <p:txBody>
          <a:bodyPr lIns="0" tIns="0" rIns="0" bIns="0" rtlCol="0" anchor="t">
            <a:spAutoFit/>
          </a:bodyPr>
          <a:lstStyle/>
          <a:p>
            <a:pPr algn="ctr">
              <a:lnSpc>
                <a:spcPts val="2799"/>
              </a:lnSpc>
            </a:pPr>
            <a:r>
              <a:rPr lang="en-US" sz="1999">
                <a:solidFill>
                  <a:srgbClr val="000000"/>
                </a:solidFill>
                <a:latin typeface="Montserrat Classic Bold"/>
              </a:rPr>
              <a:t>06</a:t>
            </a:r>
          </a:p>
        </p:txBody>
      </p:sp>
      <p:sp>
        <p:nvSpPr>
          <p:cNvPr id="42" name="TextBox 42"/>
          <p:cNvSpPr txBox="1"/>
          <p:nvPr/>
        </p:nvSpPr>
        <p:spPr>
          <a:xfrm>
            <a:off x="2937437" y="14094557"/>
            <a:ext cx="1807726" cy="299334"/>
          </a:xfrm>
          <a:prstGeom prst="rect">
            <a:avLst/>
          </a:prstGeom>
        </p:spPr>
        <p:txBody>
          <a:bodyPr lIns="0" tIns="0" rIns="0" bIns="0" rtlCol="0" anchor="t">
            <a:spAutoFit/>
          </a:bodyPr>
          <a:lstStyle/>
          <a:p>
            <a:pPr algn="ctr">
              <a:lnSpc>
                <a:spcPts val="2401"/>
              </a:lnSpc>
            </a:pPr>
            <a:r>
              <a:rPr lang="en-US" sz="1715">
                <a:solidFill>
                  <a:srgbClr val="000000"/>
                </a:solidFill>
                <a:latin typeface="Montserrat Classic Bold"/>
              </a:rPr>
              <a:t>STEP</a:t>
            </a:r>
          </a:p>
        </p:txBody>
      </p:sp>
      <p:sp>
        <p:nvSpPr>
          <p:cNvPr id="43" name="TextBox 43"/>
          <p:cNvSpPr txBox="1"/>
          <p:nvPr/>
        </p:nvSpPr>
        <p:spPr>
          <a:xfrm>
            <a:off x="3048159" y="16504507"/>
            <a:ext cx="1492969" cy="339725"/>
          </a:xfrm>
          <a:prstGeom prst="rect">
            <a:avLst/>
          </a:prstGeom>
        </p:spPr>
        <p:txBody>
          <a:bodyPr lIns="0" tIns="0" rIns="0" bIns="0" rtlCol="0" anchor="t">
            <a:spAutoFit/>
          </a:bodyPr>
          <a:lstStyle/>
          <a:p>
            <a:pPr algn="ctr">
              <a:lnSpc>
                <a:spcPts val="2799"/>
              </a:lnSpc>
            </a:pPr>
            <a:r>
              <a:rPr lang="en-US" sz="1999">
                <a:solidFill>
                  <a:srgbClr val="000000"/>
                </a:solidFill>
                <a:latin typeface="Montserrat Classic Bold"/>
              </a:rPr>
              <a:t>07</a:t>
            </a:r>
          </a:p>
        </p:txBody>
      </p:sp>
      <p:sp>
        <p:nvSpPr>
          <p:cNvPr id="44" name="TextBox 44"/>
          <p:cNvSpPr txBox="1"/>
          <p:nvPr/>
        </p:nvSpPr>
        <p:spPr>
          <a:xfrm>
            <a:off x="2937437" y="16238292"/>
            <a:ext cx="1807726" cy="299334"/>
          </a:xfrm>
          <a:prstGeom prst="rect">
            <a:avLst/>
          </a:prstGeom>
        </p:spPr>
        <p:txBody>
          <a:bodyPr lIns="0" tIns="0" rIns="0" bIns="0" rtlCol="0" anchor="t">
            <a:spAutoFit/>
          </a:bodyPr>
          <a:lstStyle/>
          <a:p>
            <a:pPr algn="ctr">
              <a:lnSpc>
                <a:spcPts val="2401"/>
              </a:lnSpc>
            </a:pPr>
            <a:r>
              <a:rPr lang="en-US" sz="1715">
                <a:solidFill>
                  <a:srgbClr val="000000"/>
                </a:solidFill>
                <a:latin typeface="Montserrat Classic Bold"/>
              </a:rPr>
              <a:t>STEP</a:t>
            </a:r>
          </a:p>
        </p:txBody>
      </p:sp>
      <p:sp>
        <p:nvSpPr>
          <p:cNvPr id="45" name="TextBox 45"/>
          <p:cNvSpPr txBox="1"/>
          <p:nvPr/>
        </p:nvSpPr>
        <p:spPr>
          <a:xfrm>
            <a:off x="4470151" y="15488179"/>
            <a:ext cx="2924757" cy="790545"/>
          </a:xfrm>
          <a:prstGeom prst="rect">
            <a:avLst/>
          </a:prstGeom>
        </p:spPr>
        <p:txBody>
          <a:bodyPr lIns="0" tIns="0" rIns="0" bIns="0" rtlCol="0" anchor="t">
            <a:spAutoFit/>
          </a:bodyPr>
          <a:lstStyle/>
          <a:p>
            <a:pPr algn="r">
              <a:lnSpc>
                <a:spcPts val="3151"/>
              </a:lnSpc>
            </a:pPr>
            <a:r>
              <a:rPr lang="en-US" sz="2251" dirty="0">
                <a:solidFill>
                  <a:srgbClr val="000000"/>
                </a:solidFill>
                <a:latin typeface="Montserrat Classic Bold"/>
              </a:rPr>
              <a:t>Recommendations</a:t>
            </a:r>
          </a:p>
          <a:p>
            <a:pPr algn="r">
              <a:lnSpc>
                <a:spcPts val="3151"/>
              </a:lnSpc>
            </a:pPr>
            <a:r>
              <a:rPr lang="en-US" sz="2251" dirty="0">
                <a:solidFill>
                  <a:srgbClr val="000000"/>
                </a:solidFill>
                <a:latin typeface="Montserrat Classic Bold"/>
              </a:rPr>
              <a:t>Continued</a:t>
            </a:r>
          </a:p>
        </p:txBody>
      </p:sp>
      <p:sp>
        <p:nvSpPr>
          <p:cNvPr id="48" name="TextBox 47">
            <a:extLst>
              <a:ext uri="{FF2B5EF4-FFF2-40B4-BE49-F238E27FC236}">
                <a16:creationId xmlns:a16="http://schemas.microsoft.com/office/drawing/2014/main" id="{BCE2D6D3-5B64-D9E5-7CD5-A6BA13E06FE2}"/>
              </a:ext>
            </a:extLst>
          </p:cNvPr>
          <p:cNvSpPr txBox="1"/>
          <p:nvPr/>
        </p:nvSpPr>
        <p:spPr>
          <a:xfrm>
            <a:off x="151968" y="3764737"/>
            <a:ext cx="3417534" cy="3139321"/>
          </a:xfrm>
          <a:prstGeom prst="rect">
            <a:avLst/>
          </a:prstGeom>
          <a:noFill/>
        </p:spPr>
        <p:txBody>
          <a:bodyPr wrap="square" rtlCol="0">
            <a:spAutoFit/>
          </a:bodyPr>
          <a:lstStyle/>
          <a:p>
            <a:r>
              <a:rPr lang="en-GB" sz="1100" dirty="0">
                <a:latin typeface="+mj-lt"/>
              </a:rPr>
              <a:t>Child C was admitted to hospital in April 2019 with bruising to jaw and neck area.  An </a:t>
            </a:r>
            <a:r>
              <a:rPr lang="en-GB" sz="1100" dirty="0">
                <a:effectLst/>
                <a:latin typeface="+mj-lt"/>
                <a:ea typeface="Times New Roman" panose="02020603050405020304" pitchFamily="18" charset="0"/>
                <a:cs typeface="Times New Roman" panose="02020603050405020304" pitchFamily="18" charset="0"/>
              </a:rPr>
              <a:t>initial medical assessment revealed acute, severe hypoxic ischaemic brain injury, with CT imaging showing features of physical abuse including old fractures. Child C survived the injuries but is likely to live with the effects of lifelong brain damage as a result.</a:t>
            </a:r>
          </a:p>
          <a:p>
            <a:endParaRPr lang="en-GB" sz="1100" dirty="0">
              <a:latin typeface="+mj-lt"/>
              <a:ea typeface="Calibri" panose="020F0502020204030204" pitchFamily="34" charset="0"/>
              <a:cs typeface="Times New Roman" panose="02020603050405020304" pitchFamily="18" charset="0"/>
            </a:endParaRPr>
          </a:p>
          <a:p>
            <a:r>
              <a:rPr lang="en-GB" sz="1100" dirty="0">
                <a:latin typeface="+mj-lt"/>
                <a:ea typeface="Calibri" panose="020F0502020204030204" pitchFamily="34" charset="0"/>
                <a:cs typeface="Times New Roman" panose="02020603050405020304" pitchFamily="18" charset="0"/>
              </a:rPr>
              <a:t>Both parents were known to the Local Authority.  Father was a looked after child and as an adult had received care/treatment for mental health issues.  Mother had been known to the Local Authority as a child in need.  </a:t>
            </a:r>
          </a:p>
          <a:p>
            <a:endParaRPr lang="en-GB" sz="1100" dirty="0">
              <a:latin typeface="+mj-lt"/>
              <a:cs typeface="Times New Roman" panose="02020603050405020304" pitchFamily="18" charset="0"/>
            </a:endParaRPr>
          </a:p>
          <a:p>
            <a:r>
              <a:rPr lang="en-GB" sz="1100" dirty="0"/>
              <a:t>Police reports showed a history of unstable behaviours on behalf of the father, including threats to harm to himself including threats and acts of violence towards Child C’s mother, prior to and following birth of Child C.</a:t>
            </a:r>
            <a:endParaRPr lang="en-GB" sz="1100" dirty="0">
              <a:effectLst/>
              <a:latin typeface="+mj-lt"/>
              <a:ea typeface="Calibri" panose="020F0502020204030204" pitchFamily="34" charset="0"/>
              <a:cs typeface="Times New Roman" panose="02020603050405020304" pitchFamily="18" charset="0"/>
            </a:endParaRPr>
          </a:p>
          <a:p>
            <a:endParaRPr lang="en-GB" sz="1100" dirty="0"/>
          </a:p>
        </p:txBody>
      </p:sp>
      <p:sp>
        <p:nvSpPr>
          <p:cNvPr id="49" name="TextBox 48">
            <a:extLst>
              <a:ext uri="{FF2B5EF4-FFF2-40B4-BE49-F238E27FC236}">
                <a16:creationId xmlns:a16="http://schemas.microsoft.com/office/drawing/2014/main" id="{3C4EAD03-757B-FC81-8929-E15B08595F6E}"/>
              </a:ext>
            </a:extLst>
          </p:cNvPr>
          <p:cNvSpPr txBox="1"/>
          <p:nvPr/>
        </p:nvSpPr>
        <p:spPr>
          <a:xfrm>
            <a:off x="4203110" y="5266509"/>
            <a:ext cx="3219736" cy="2970044"/>
          </a:xfrm>
          <a:prstGeom prst="rect">
            <a:avLst/>
          </a:prstGeom>
          <a:noFill/>
        </p:spPr>
        <p:txBody>
          <a:bodyPr wrap="square" rtlCol="0">
            <a:spAutoFit/>
          </a:bodyPr>
          <a:lstStyle/>
          <a:p>
            <a:r>
              <a:rPr lang="en-GB" sz="1100" dirty="0"/>
              <a:t>Child C was born with a cleft palate and was under the care of the Cleft Palate Team and Neonatal Paediatric Services, including the health visitor.  Child C had an older sibling.  The family lived with multiple risk factors (domestic abuse, drug misuse, financial problems), including the effects of the parents own adverse childhood experiences.</a:t>
            </a:r>
          </a:p>
          <a:p>
            <a:endParaRPr lang="en-GB" sz="1100" dirty="0"/>
          </a:p>
          <a:p>
            <a:r>
              <a:rPr lang="en-GB" sz="1100" dirty="0"/>
              <a:t>There were a number of missed opportunities to safeguard Child C, including a number of referrals and PPNS detailing </a:t>
            </a:r>
            <a:r>
              <a:rPr lang="en-GB" sz="1100"/>
              <a:t>concerns which were </a:t>
            </a:r>
            <a:r>
              <a:rPr lang="en-GB" sz="1100" dirty="0"/>
              <a:t>not given the opportunity of multi-agency oversight.  Professionals were overly optimistic with their focus being on the adults rather than the child, accepting the risk factors with this family as normal, without due challenge/analysis of the potential harm to the children.</a:t>
            </a:r>
          </a:p>
        </p:txBody>
      </p:sp>
      <p:sp>
        <p:nvSpPr>
          <p:cNvPr id="54" name="TextBox 53">
            <a:extLst>
              <a:ext uri="{FF2B5EF4-FFF2-40B4-BE49-F238E27FC236}">
                <a16:creationId xmlns:a16="http://schemas.microsoft.com/office/drawing/2014/main" id="{03A1B042-15C7-8718-C3EF-112A6E06FC67}"/>
              </a:ext>
            </a:extLst>
          </p:cNvPr>
          <p:cNvSpPr txBox="1"/>
          <p:nvPr/>
        </p:nvSpPr>
        <p:spPr>
          <a:xfrm>
            <a:off x="261700" y="8534400"/>
            <a:ext cx="3149734" cy="2123658"/>
          </a:xfrm>
          <a:prstGeom prst="rect">
            <a:avLst/>
          </a:prstGeom>
          <a:noFill/>
        </p:spPr>
        <p:txBody>
          <a:bodyPr wrap="square" rtlCol="0">
            <a:spAutoFit/>
          </a:bodyPr>
          <a:lstStyle/>
          <a:p>
            <a:pPr marL="285750" indent="-285750">
              <a:buFont typeface="Arial" panose="020B0604020202020204" pitchFamily="34" charset="0"/>
              <a:buChar char="•"/>
            </a:pPr>
            <a:r>
              <a:rPr lang="en-GB" sz="1100" dirty="0"/>
              <a:t>Parental Engagement.</a:t>
            </a:r>
          </a:p>
          <a:p>
            <a:pPr marL="285750" indent="-285750">
              <a:buFont typeface="Arial" panose="020B0604020202020204" pitchFamily="34" charset="0"/>
              <a:buChar char="•"/>
            </a:pPr>
            <a:r>
              <a:rPr lang="en-GB" sz="1100" dirty="0"/>
              <a:t>Father’s and Mother’s Behaviours.</a:t>
            </a:r>
          </a:p>
          <a:p>
            <a:pPr marL="285750" indent="-285750">
              <a:buFont typeface="Arial" panose="020B0604020202020204" pitchFamily="34" charset="0"/>
              <a:buChar char="•"/>
            </a:pPr>
            <a:r>
              <a:rPr lang="en-GB" sz="1100" dirty="0"/>
              <a:t>The impact of Adverse Childhood Experiences on parenting.</a:t>
            </a:r>
          </a:p>
          <a:p>
            <a:pPr marL="285750" indent="-285750">
              <a:buFont typeface="Arial" panose="020B0604020202020204" pitchFamily="34" charset="0"/>
              <a:buChar char="•"/>
            </a:pPr>
            <a:r>
              <a:rPr lang="en-GB" sz="1100" dirty="0"/>
              <a:t>Parents relationship</a:t>
            </a:r>
          </a:p>
          <a:p>
            <a:pPr marL="285750" indent="-285750">
              <a:buFont typeface="Arial" panose="020B0604020202020204" pitchFamily="34" charset="0"/>
              <a:buChar char="•"/>
            </a:pPr>
            <a:r>
              <a:rPr lang="en-GB" sz="1100" dirty="0"/>
              <a:t>Consent</a:t>
            </a:r>
          </a:p>
          <a:p>
            <a:pPr marL="285750" indent="-285750">
              <a:buFont typeface="Arial" panose="020B0604020202020204" pitchFamily="34" charset="0"/>
              <a:buChar char="•"/>
            </a:pPr>
            <a:r>
              <a:rPr lang="en-GB" sz="1100" dirty="0"/>
              <a:t>Home Conditions</a:t>
            </a:r>
          </a:p>
          <a:p>
            <a:pPr marL="285750" indent="-285750">
              <a:buFont typeface="Arial" panose="020B0604020202020204" pitchFamily="34" charset="0"/>
              <a:buChar char="•"/>
            </a:pPr>
            <a:r>
              <a:rPr lang="en-GB" sz="1100" dirty="0"/>
              <a:t>Substance Misuse</a:t>
            </a:r>
          </a:p>
          <a:p>
            <a:pPr marL="285750" indent="-285750">
              <a:buFont typeface="Arial" panose="020B0604020202020204" pitchFamily="34" charset="0"/>
              <a:buChar char="•"/>
            </a:pPr>
            <a:r>
              <a:rPr lang="en-GB" sz="1100" dirty="0"/>
              <a:t>Missed Health Appointments</a:t>
            </a:r>
          </a:p>
          <a:p>
            <a:pPr marL="285750" indent="-285750">
              <a:buFont typeface="Arial" panose="020B0604020202020204" pitchFamily="34" charset="0"/>
              <a:buChar char="•"/>
            </a:pPr>
            <a:r>
              <a:rPr lang="en-GB" sz="1100" dirty="0"/>
              <a:t>Potential Injury</a:t>
            </a:r>
          </a:p>
          <a:p>
            <a:pPr marL="285750" indent="-285750">
              <a:buFont typeface="Arial" panose="020B0604020202020204" pitchFamily="34" charset="0"/>
              <a:buChar char="•"/>
            </a:pPr>
            <a:r>
              <a:rPr lang="en-GB" sz="1100" dirty="0"/>
              <a:t>Terminology</a:t>
            </a:r>
          </a:p>
          <a:p>
            <a:pPr marL="285750" indent="-285750">
              <a:buFont typeface="Arial" panose="020B0604020202020204" pitchFamily="34" charset="0"/>
              <a:buChar char="•"/>
            </a:pPr>
            <a:r>
              <a:rPr lang="en-GB" sz="1100" dirty="0"/>
              <a:t>Child Protection Referral Process</a:t>
            </a:r>
          </a:p>
        </p:txBody>
      </p:sp>
      <p:sp>
        <p:nvSpPr>
          <p:cNvPr id="55" name="TextBox 54">
            <a:extLst>
              <a:ext uri="{FF2B5EF4-FFF2-40B4-BE49-F238E27FC236}">
                <a16:creationId xmlns:a16="http://schemas.microsoft.com/office/drawing/2014/main" id="{06E60310-DC83-6E45-8C54-C73C39B5D4AD}"/>
              </a:ext>
            </a:extLst>
          </p:cNvPr>
          <p:cNvSpPr txBox="1"/>
          <p:nvPr/>
        </p:nvSpPr>
        <p:spPr>
          <a:xfrm>
            <a:off x="4299131" y="10642186"/>
            <a:ext cx="3123715" cy="4452694"/>
          </a:xfrm>
          <a:prstGeom prst="rect">
            <a:avLst/>
          </a:prstGeom>
          <a:noFill/>
        </p:spPr>
        <p:txBody>
          <a:bodyPr wrap="square" rtlCol="0">
            <a:spAutoFit/>
          </a:bodyPr>
          <a:lstStyle/>
          <a:p>
            <a:pPr lvl="0" algn="just">
              <a:lnSpc>
                <a:spcPct val="115000"/>
              </a:lnSpc>
            </a:pPr>
            <a:r>
              <a:rPr lang="en-GB" sz="1100" dirty="0">
                <a:effectLst/>
                <a:ea typeface="Times New Roman" panose="02020603050405020304" pitchFamily="18" charset="0"/>
              </a:rPr>
              <a:t>1.  The Board needs to be assured that practitioners and relevant partners, understand their duty to report children at risk, by confirmation that the referral documentation is fit for </a:t>
            </a:r>
            <a:r>
              <a:rPr lang="en-GB" sz="1100">
                <a:effectLst/>
                <a:ea typeface="Times New Roman" panose="02020603050405020304" pitchFamily="18" charset="0"/>
              </a:rPr>
              <a:t>purpose </a:t>
            </a:r>
            <a:r>
              <a:rPr lang="en-GB" sz="1100">
                <a:ea typeface="Times New Roman" panose="02020603050405020304" pitchFamily="18" charset="0"/>
              </a:rPr>
              <a:t>by</a:t>
            </a:r>
            <a:r>
              <a:rPr lang="en-GB" sz="1100">
                <a:effectLst/>
                <a:ea typeface="Times New Roman" panose="02020603050405020304" pitchFamily="18" charset="0"/>
              </a:rPr>
              <a:t> </a:t>
            </a:r>
            <a:r>
              <a:rPr lang="en-GB" sz="1100" dirty="0">
                <a:effectLst/>
                <a:ea typeface="Times New Roman" panose="02020603050405020304" pitchFamily="18" charset="0"/>
              </a:rPr>
              <a:t>ensuring that all known relevant information regarding the child and the family is provided with sufficient detail to enable the receiving team to consider the impact on the child/ren and whether there are grounds for carrying out a safeguarding assessment under section 47 of the Children Act 1989. </a:t>
            </a:r>
          </a:p>
          <a:p>
            <a:pPr algn="just">
              <a:lnSpc>
                <a:spcPct val="115000"/>
              </a:lnSpc>
            </a:pPr>
            <a:r>
              <a:rPr lang="en-GB" sz="1100" dirty="0">
                <a:effectLst/>
                <a:ea typeface="Times New Roman" panose="02020603050405020304" pitchFamily="18" charset="0"/>
              </a:rPr>
              <a:t>2.  The Board needs to be assured that practitioners reviewing a referral into Children Services should consider the current referral within the wider family context, including previous referrals/assessments and case notes as well as actuarial risk factors with a focus and understanding of the risk to the child, whomever the source of the referral.</a:t>
            </a:r>
          </a:p>
          <a:p>
            <a:pPr marL="228600" lvl="0" indent="-228600">
              <a:lnSpc>
                <a:spcPct val="115000"/>
              </a:lnSpc>
              <a:buAutoNum type="arabicPeriod"/>
            </a:pPr>
            <a:endParaRPr lang="en-GB" sz="1100" dirty="0">
              <a:effectLst/>
              <a:ea typeface="Times New Roman" panose="02020603050405020304" pitchFamily="18" charset="0"/>
            </a:endParaRPr>
          </a:p>
          <a:p>
            <a:pPr>
              <a:lnSpc>
                <a:spcPct val="107000"/>
              </a:lnSpc>
              <a:spcAft>
                <a:spcPts val="800"/>
              </a:spcAft>
            </a:pPr>
            <a:r>
              <a:rPr lang="en-GB" sz="1100" kern="100" dirty="0">
                <a:effectLst/>
                <a:ea typeface="Calibri" panose="020F0502020204030204" pitchFamily="34" charset="0"/>
                <a:cs typeface="Calibri" panose="020F0502020204030204" pitchFamily="34" charset="0"/>
              </a:rPr>
              <a:t> </a:t>
            </a:r>
          </a:p>
          <a:p>
            <a:pPr marL="342900" lvl="0" indent="-342900">
              <a:lnSpc>
                <a:spcPct val="115000"/>
              </a:lnSpc>
              <a:buFont typeface="+mj-lt"/>
              <a:buAutoNum type="arabicPeriod"/>
            </a:pPr>
            <a:endParaRPr lang="en-GB" sz="1100" dirty="0">
              <a:effectLst/>
              <a:ea typeface="Times New Roman" panose="02020603050405020304" pitchFamily="18" charset="0"/>
            </a:endParaRPr>
          </a:p>
        </p:txBody>
      </p:sp>
      <p:sp>
        <p:nvSpPr>
          <p:cNvPr id="56" name="TextBox 55">
            <a:extLst>
              <a:ext uri="{FF2B5EF4-FFF2-40B4-BE49-F238E27FC236}">
                <a16:creationId xmlns:a16="http://schemas.microsoft.com/office/drawing/2014/main" id="{41CCD57E-5B7C-6DF5-C378-CD5722BB2730}"/>
              </a:ext>
            </a:extLst>
          </p:cNvPr>
          <p:cNvSpPr txBox="1"/>
          <p:nvPr/>
        </p:nvSpPr>
        <p:spPr>
          <a:xfrm>
            <a:off x="272498" y="12654991"/>
            <a:ext cx="3241422" cy="6438557"/>
          </a:xfrm>
          <a:prstGeom prst="rect">
            <a:avLst/>
          </a:prstGeom>
          <a:noFill/>
        </p:spPr>
        <p:txBody>
          <a:bodyPr wrap="square" rtlCol="0">
            <a:spAutoFit/>
          </a:bodyPr>
          <a:lstStyle/>
          <a:p>
            <a:pPr algn="just">
              <a:lnSpc>
                <a:spcPct val="115000"/>
              </a:lnSpc>
            </a:pPr>
            <a:r>
              <a:rPr lang="en-GB" sz="1100" dirty="0">
                <a:effectLst/>
                <a:ea typeface="Times New Roman" panose="02020603050405020304" pitchFamily="18" charset="0"/>
              </a:rPr>
              <a:t>3. The Board needs to be assured that practitioners are aware of their duty to request specialist medical examination of all injuries of a non-mobile child and that clear referral pathways are maintained to avoid delay. </a:t>
            </a:r>
          </a:p>
          <a:p>
            <a:pPr algn="just">
              <a:lnSpc>
                <a:spcPct val="115000"/>
              </a:lnSpc>
            </a:pPr>
            <a:r>
              <a:rPr lang="en-GB" sz="1100" dirty="0">
                <a:ea typeface="Times New Roman" panose="02020603050405020304" pitchFamily="18" charset="0"/>
              </a:rPr>
              <a:t>4. </a:t>
            </a:r>
            <a:r>
              <a:rPr lang="en-GB" sz="1100" dirty="0">
                <a:effectLst/>
                <a:ea typeface="Times New Roman" panose="02020603050405020304" pitchFamily="18" charset="0"/>
              </a:rPr>
              <a:t>The Board needs to be assured that practitioners understand the association between domestic abuse and child abuse and are aware of their organisation’s policies and procedures in relation to domestic abuse. [This recommendation is similar to recommendations in previous CPRs, but remains an area of risk, particularly in understanding the implications of coercive control within families].</a:t>
            </a:r>
          </a:p>
          <a:p>
            <a:pPr marL="228600" indent="-228600" algn="just">
              <a:lnSpc>
                <a:spcPct val="115000"/>
              </a:lnSpc>
              <a:buAutoNum type="arabicPeriod" startAt="5"/>
            </a:pPr>
            <a:r>
              <a:rPr lang="en-GB" sz="1100" dirty="0">
                <a:effectLst/>
                <a:ea typeface="Times New Roman" panose="02020603050405020304" pitchFamily="18" charset="0"/>
              </a:rPr>
              <a:t>The Board needs to be assured that practitioners</a:t>
            </a:r>
          </a:p>
          <a:p>
            <a:pPr algn="just">
              <a:lnSpc>
                <a:spcPct val="115000"/>
              </a:lnSpc>
            </a:pPr>
            <a:r>
              <a:rPr lang="en-GB" sz="1100" dirty="0">
                <a:effectLst/>
                <a:ea typeface="Times New Roman" panose="02020603050405020304" pitchFamily="18" charset="0"/>
              </a:rPr>
              <a:t>understand the association between parental non-engagement and unwarranted lack of consent and child abuse and review their organisation’s policies and procedures in relation to working with families with such risk factors.</a:t>
            </a:r>
          </a:p>
          <a:p>
            <a:pPr algn="just">
              <a:lnSpc>
                <a:spcPct val="115000"/>
              </a:lnSpc>
            </a:pPr>
            <a:r>
              <a:rPr lang="en-GB" sz="1100" dirty="0">
                <a:ea typeface="Times New Roman" panose="02020603050405020304" pitchFamily="18" charset="0"/>
              </a:rPr>
              <a:t>6. </a:t>
            </a:r>
            <a:r>
              <a:rPr lang="en-GB" sz="1100" dirty="0">
                <a:effectLst/>
                <a:ea typeface="Times New Roman" panose="02020603050405020304" pitchFamily="18" charset="0"/>
              </a:rPr>
              <a:t>The Board needs to be assured that practitioners understand the association between the parent’s vulnerabilities (such as adverse childhood experiences, mental health problems and/or drug use) and child abuse and review their organisation’s policies to ensure such vulnerabilities are considered as part of the assessment process.</a:t>
            </a:r>
          </a:p>
          <a:p>
            <a:pPr>
              <a:lnSpc>
                <a:spcPct val="115000"/>
              </a:lnSpc>
            </a:pPr>
            <a:endParaRPr lang="en-GB" sz="1100" dirty="0">
              <a:effectLst/>
              <a:ea typeface="Times New Roman" panose="02020603050405020304" pitchFamily="18" charset="0"/>
            </a:endParaRPr>
          </a:p>
          <a:p>
            <a:pPr>
              <a:lnSpc>
                <a:spcPct val="115000"/>
              </a:lnSpc>
            </a:pPr>
            <a:endParaRPr lang="en-GB" sz="1100" dirty="0">
              <a:effectLst/>
              <a:ea typeface="Times New Roman" panose="02020603050405020304" pitchFamily="18" charset="0"/>
            </a:endParaRPr>
          </a:p>
          <a:p>
            <a:pPr>
              <a:lnSpc>
                <a:spcPct val="115000"/>
              </a:lnSpc>
            </a:pPr>
            <a:endParaRPr lang="en-GB" sz="1100" dirty="0">
              <a:effectLst/>
              <a:ea typeface="Times New Roman" panose="02020603050405020304" pitchFamily="18" charset="0"/>
            </a:endParaRPr>
          </a:p>
          <a:p>
            <a:pPr>
              <a:lnSpc>
                <a:spcPct val="115000"/>
              </a:lnSpc>
            </a:pPr>
            <a:endParaRPr lang="en-GB" sz="1100" dirty="0">
              <a:effectLst/>
              <a:ea typeface="Times New Roman" panose="02020603050405020304" pitchFamily="18" charset="0"/>
            </a:endParaRPr>
          </a:p>
          <a:p>
            <a:pPr>
              <a:lnSpc>
                <a:spcPct val="115000"/>
              </a:lnSpc>
              <a:spcAft>
                <a:spcPts val="1000"/>
              </a:spcAft>
            </a:pPr>
            <a:r>
              <a:rPr lang="en-GB" sz="1100" dirty="0">
                <a:effectLst/>
                <a:ea typeface="Calibri" panose="020F0502020204030204" pitchFamily="34" charset="0"/>
                <a:cs typeface="Times New Roman" panose="02020603050405020304" pitchFamily="18" charset="0"/>
              </a:rPr>
              <a:t> </a:t>
            </a:r>
          </a:p>
          <a:p>
            <a:pPr lvl="0">
              <a:lnSpc>
                <a:spcPct val="115000"/>
              </a:lnSpc>
            </a:pPr>
            <a:endParaRPr lang="en-GB" sz="1100" dirty="0">
              <a:effectLst/>
              <a:ea typeface="Times New Roman" panose="02020603050405020304" pitchFamily="18" charset="0"/>
            </a:endParaRPr>
          </a:p>
        </p:txBody>
      </p:sp>
      <p:sp>
        <p:nvSpPr>
          <p:cNvPr id="57" name="TextBox 56">
            <a:extLst>
              <a:ext uri="{FF2B5EF4-FFF2-40B4-BE49-F238E27FC236}">
                <a16:creationId xmlns:a16="http://schemas.microsoft.com/office/drawing/2014/main" id="{BF797D46-7B2C-12A2-559A-B5ED473F71A2}"/>
              </a:ext>
            </a:extLst>
          </p:cNvPr>
          <p:cNvSpPr txBox="1"/>
          <p:nvPr/>
        </p:nvSpPr>
        <p:spPr>
          <a:xfrm>
            <a:off x="4142904" y="16459868"/>
            <a:ext cx="3219733" cy="2416944"/>
          </a:xfrm>
          <a:prstGeom prst="rect">
            <a:avLst/>
          </a:prstGeom>
          <a:noFill/>
        </p:spPr>
        <p:txBody>
          <a:bodyPr wrap="square" rtlCol="0">
            <a:spAutoFit/>
          </a:bodyPr>
          <a:lstStyle/>
          <a:p>
            <a:pPr algn="just">
              <a:lnSpc>
                <a:spcPct val="115000"/>
              </a:lnSpc>
            </a:pPr>
            <a:r>
              <a:rPr lang="en-GB" sz="1100" dirty="0">
                <a:effectLst/>
                <a:ea typeface="Times New Roman" panose="02020603050405020304" pitchFamily="18" charset="0"/>
              </a:rPr>
              <a:t>7. The Board should develop guidance for practitioners on describing and recording home conditions that pose a potential threat of harm to children, including the appropriate presentation of children (e.g.in clean clothes suitable for the weather, hygiene etc). This should include how to address the issue with parents or carers and when home conditions or the child’s presentation cause a safeguarding threat to children.  </a:t>
            </a:r>
          </a:p>
          <a:p>
            <a:pPr marL="228600" lvl="0" indent="-228600">
              <a:lnSpc>
                <a:spcPct val="115000"/>
              </a:lnSpc>
              <a:buAutoNum type="arabicPeriod" startAt="6"/>
            </a:pPr>
            <a:endParaRPr lang="en-GB" sz="1100" dirty="0">
              <a:effectLst/>
              <a:ea typeface="Times New Roman" panose="02020603050405020304" pitchFamily="18" charset="0"/>
            </a:endParaRPr>
          </a:p>
          <a:p>
            <a:pPr marL="228600">
              <a:lnSpc>
                <a:spcPct val="115000"/>
              </a:lnSpc>
            </a:pPr>
            <a:r>
              <a:rPr lang="en-GB" sz="1100" b="1" dirty="0">
                <a:effectLst/>
                <a:ea typeface="Times New Roman" panose="02020603050405020304" pitchFamily="18" charset="0"/>
              </a:rPr>
              <a:t> </a:t>
            </a:r>
            <a:endParaRPr lang="en-GB" sz="1100" dirty="0">
              <a:effectLst/>
              <a:ea typeface="Times New Roman" panose="02020603050405020304" pitchFamily="18" charset="0"/>
            </a:endParaRPr>
          </a:p>
          <a:p>
            <a:pPr marL="228600" lvl="0" indent="-228600">
              <a:lnSpc>
                <a:spcPct val="115000"/>
              </a:lnSpc>
              <a:buAutoNum type="arabicPeriod" startAt="5"/>
            </a:pPr>
            <a:endParaRPr lang="en-GB" sz="1100" dirty="0">
              <a:effectLst/>
              <a:ea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767</Words>
  <Application>Microsoft Office PowerPoint</Application>
  <PresentationFormat>Custom</PresentationFormat>
  <Paragraphs>59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Montserrat Classic</vt:lpstr>
      <vt:lpstr>Arial</vt:lpstr>
      <vt:lpstr>Calibri</vt:lpstr>
      <vt:lpstr>Montserrat Classic 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Minute Briefing Template</dc:title>
  <dc:creator>Jones, Nicola</dc:creator>
  <cp:lastModifiedBy>Jones, Nicola</cp:lastModifiedBy>
  <cp:revision>8</cp:revision>
  <dcterms:created xsi:type="dcterms:W3CDTF">2006-08-16T00:00:00Z</dcterms:created>
  <dcterms:modified xsi:type="dcterms:W3CDTF">2023-12-14T13:41:46Z</dcterms:modified>
  <dc:identifier>DAFMYEpfwIk</dc:identifier>
</cp:coreProperties>
</file>