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9"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39" autoAdjust="0"/>
    <p:restoredTop sz="94660"/>
  </p:normalViewPr>
  <p:slideViewPr>
    <p:cSldViewPr snapToGrid="0">
      <p:cViewPr varScale="1">
        <p:scale>
          <a:sx n="91" d="100"/>
          <a:sy n="91"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23149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0897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59168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46670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2437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23593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5389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736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163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941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421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3004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100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0077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1685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4687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8/14/2018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95721993"/>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231" y="2360490"/>
            <a:ext cx="9861038" cy="1990794"/>
          </a:xfrm>
        </p:spPr>
        <p:txBody>
          <a:bodyPr>
            <a:normAutofit/>
          </a:bodyPr>
          <a:lstStyle/>
          <a:p>
            <a:pPr algn="ctr"/>
            <a:r>
              <a:rPr lang="en-GB" dirty="0" smtClean="0">
                <a:effectLst>
                  <a:outerShdw blurRad="38100" dist="38100" dir="2700000" algn="tl">
                    <a:srgbClr val="000000">
                      <a:alpha val="43137"/>
                    </a:srgbClr>
                  </a:outerShdw>
                </a:effectLst>
              </a:rPr>
              <a:t>Harmful Sexual Behaviour</a:t>
            </a:r>
            <a:r>
              <a:rPr lang="en-GB" dirty="0" smtClean="0">
                <a:effectLst>
                  <a:outerShdw blurRad="38100" dist="38100" dir="2700000" algn="tl">
                    <a:srgbClr val="000000">
                      <a:alpha val="43137"/>
                    </a:srgbClr>
                  </a:outerShdw>
                </a:effectLst>
              </a:rPr>
              <a:t/>
            </a:r>
            <a:br>
              <a:rPr lang="en-GB"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- 7 Minute Briefing</a:t>
            </a:r>
            <a:endParaRPr lang="en-GB" dirty="0">
              <a:effectLst>
                <a:outerShdw blurRad="38100" dist="38100" dir="2700000" algn="tl">
                  <a:srgbClr val="000000">
                    <a:alpha val="43137"/>
                  </a:srgbClr>
                </a:outerShdw>
              </a:effectLst>
            </a:endParaRP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r="18201"/>
          <a:stretch/>
        </p:blipFill>
        <p:spPr bwMode="auto">
          <a:xfrm>
            <a:off x="914400" y="0"/>
            <a:ext cx="4099034" cy="2498649"/>
          </a:xfrm>
          <a:prstGeom prst="rect">
            <a:avLst/>
          </a:prstGeom>
          <a:ln>
            <a:noFill/>
          </a:ln>
          <a:extLst>
            <a:ext uri="{53640926-AAD7-44D8-BBD7-CCE9431645EC}">
              <a14:shadowObscured xmlns:a14="http://schemas.microsoft.com/office/drawing/2010/main"/>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5716" y="5056632"/>
            <a:ext cx="7559040" cy="1801368"/>
          </a:xfrm>
          <a:prstGeom prst="rect">
            <a:avLst/>
          </a:prstGeom>
        </p:spPr>
      </p:pic>
    </p:spTree>
    <p:extLst>
      <p:ext uri="{BB962C8B-B14F-4D97-AF65-F5344CB8AC3E}">
        <p14:creationId xmlns:p14="http://schemas.microsoft.com/office/powerpoint/2010/main" val="1831158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890" y="624110"/>
            <a:ext cx="8911687" cy="575516"/>
          </a:xfrm>
        </p:spPr>
        <p:txBody>
          <a:bodyPr>
            <a:normAutofit fontScale="90000"/>
          </a:bodyPr>
          <a:lstStyle/>
          <a:p>
            <a:r>
              <a:rPr lang="en-GB" sz="3200" dirty="0" smtClean="0"/>
              <a:t>1. WHAT IS IT?</a:t>
            </a:r>
            <a:endParaRPr lang="en-GB" sz="3200" dirty="0"/>
          </a:p>
        </p:txBody>
      </p:sp>
      <p:sp>
        <p:nvSpPr>
          <p:cNvPr id="4" name="Content Placeholder 3"/>
          <p:cNvSpPr>
            <a:spLocks noGrp="1"/>
          </p:cNvSpPr>
          <p:nvPr>
            <p:ph sz="half" idx="2"/>
          </p:nvPr>
        </p:nvSpPr>
        <p:spPr>
          <a:xfrm>
            <a:off x="851176" y="1222093"/>
            <a:ext cx="7977514" cy="4033080"/>
          </a:xfrm>
        </p:spPr>
        <p:txBody>
          <a:bodyPr>
            <a:noAutofit/>
          </a:bodyPr>
          <a:lstStyle/>
          <a:p>
            <a:r>
              <a:rPr lang="en-GB" sz="2000" dirty="0"/>
              <a:t>Harmful sexual behaviours' can be defined as: Sexual behaviours  expressed  by  children  and young people under the age of 18 years old that are developmentally inappropriate, may be harmful towards self or others, or be abusive towards another child, young person or adult. </a:t>
            </a:r>
          </a:p>
          <a:p>
            <a:r>
              <a:rPr lang="en-GB" sz="2000" dirty="0"/>
              <a:t>This definition of HSB includes both contact and non-contact behaviours (grooming, exhibitionism, voyeurism and sexting or recording images of sexual acts via smart phones or social media applications).</a:t>
            </a:r>
          </a:p>
          <a:p>
            <a:endParaRPr lang="en-GB" sz="2000" b="1" dirty="0"/>
          </a:p>
        </p:txBody>
      </p:sp>
    </p:spTree>
    <p:extLst>
      <p:ext uri="{BB962C8B-B14F-4D97-AF65-F5344CB8AC3E}">
        <p14:creationId xmlns:p14="http://schemas.microsoft.com/office/powerpoint/2010/main" val="1932234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027" y="624110"/>
            <a:ext cx="8911687" cy="642628"/>
          </a:xfrm>
        </p:spPr>
        <p:txBody>
          <a:bodyPr>
            <a:normAutofit fontScale="90000"/>
          </a:bodyPr>
          <a:lstStyle/>
          <a:p>
            <a:r>
              <a:rPr lang="en-GB" sz="3200" dirty="0" smtClean="0"/>
              <a:t>2. WHAT IS IT?</a:t>
            </a:r>
            <a:r>
              <a:rPr lang="en-GB" sz="3200" dirty="0"/>
              <a:t/>
            </a:r>
            <a:br>
              <a:rPr lang="en-GB" sz="3200" dirty="0"/>
            </a:br>
            <a:endParaRPr lang="en-GB" sz="3200" dirty="0"/>
          </a:p>
        </p:txBody>
      </p:sp>
      <p:sp>
        <p:nvSpPr>
          <p:cNvPr id="4" name="Content Placeholder 3"/>
          <p:cNvSpPr>
            <a:spLocks noGrp="1"/>
          </p:cNvSpPr>
          <p:nvPr>
            <p:ph sz="half" idx="2"/>
          </p:nvPr>
        </p:nvSpPr>
        <p:spPr>
          <a:xfrm>
            <a:off x="1475134" y="1266738"/>
            <a:ext cx="7122328" cy="4146090"/>
          </a:xfrm>
        </p:spPr>
        <p:txBody>
          <a:bodyPr>
            <a:normAutofit/>
          </a:bodyPr>
          <a:lstStyle/>
          <a:p>
            <a:r>
              <a:rPr lang="en-GB" dirty="0" smtClean="0"/>
              <a:t>Sexual </a:t>
            </a:r>
            <a:r>
              <a:rPr lang="en-GB" dirty="0"/>
              <a:t>abuse perpetrated by children and young people is not a rare phenomenon. At least one-third of all sexual offences against children and young people in the UK are committed by other children and young people, and the extent of sexual abuse may be much higher. Radford (2011) found that two thirds of individuals who had experienced contact sexual abuse as children had been abused by someone under 18</a:t>
            </a:r>
          </a:p>
          <a:p>
            <a:pPr marL="0" indent="0">
              <a:buNone/>
            </a:pPr>
            <a:endParaRPr lang="en-GB" dirty="0"/>
          </a:p>
        </p:txBody>
      </p:sp>
    </p:spTree>
    <p:extLst>
      <p:ext uri="{BB962C8B-B14F-4D97-AF65-F5344CB8AC3E}">
        <p14:creationId xmlns:p14="http://schemas.microsoft.com/office/powerpoint/2010/main" val="4004014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769" y="624109"/>
            <a:ext cx="9646037" cy="776851"/>
          </a:xfrm>
        </p:spPr>
        <p:txBody>
          <a:bodyPr>
            <a:normAutofit fontScale="90000"/>
          </a:bodyPr>
          <a:lstStyle/>
          <a:p>
            <a:r>
              <a:rPr lang="nn-NO" dirty="0"/>
              <a:t>3. KEY ISSUES</a:t>
            </a:r>
            <a:r>
              <a:rPr lang="nn-NO" dirty="0" smtClean="0"/>
              <a:t/>
            </a:r>
            <a:br>
              <a:rPr lang="nn-NO" dirty="0" smtClean="0"/>
            </a:br>
            <a:r>
              <a:rPr lang="nn-NO" dirty="0" smtClean="0"/>
              <a:t>    </a:t>
            </a:r>
            <a:r>
              <a:rPr lang="nn-NO" dirty="0"/>
              <a:t/>
            </a:r>
            <a:br>
              <a:rPr lang="nn-NO" dirty="0"/>
            </a:br>
            <a:endParaRPr lang="nn-NO" dirty="0"/>
          </a:p>
        </p:txBody>
      </p:sp>
      <p:sp>
        <p:nvSpPr>
          <p:cNvPr id="4" name="Content Placeholder 3"/>
          <p:cNvSpPr>
            <a:spLocks noGrp="1"/>
          </p:cNvSpPr>
          <p:nvPr>
            <p:ph sz="half" idx="2"/>
          </p:nvPr>
        </p:nvSpPr>
        <p:spPr>
          <a:xfrm>
            <a:off x="1079767" y="1393535"/>
            <a:ext cx="7601777" cy="3661942"/>
          </a:xfrm>
        </p:spPr>
        <p:txBody>
          <a:bodyPr>
            <a:noAutofit/>
          </a:bodyPr>
          <a:lstStyle/>
          <a:p>
            <a:r>
              <a:rPr lang="en-GB" sz="2000" dirty="0"/>
              <a:t>The recent increase in reported incidents may simply reflect the increasing awareness of child sexual abuse in general over the past two decades. </a:t>
            </a:r>
          </a:p>
          <a:p>
            <a:r>
              <a:rPr lang="en-GB" sz="2000" dirty="0"/>
              <a:t>We live in an age where children sharing sexual  images online and through sexting has become ubiquitous. Technology also means that children are being exposed to ever more extreme pornography at an ever earlier age, which can distort the way they come to understand</a:t>
            </a:r>
          </a:p>
          <a:p>
            <a:endParaRPr lang="en-GB" sz="2000" dirty="0"/>
          </a:p>
        </p:txBody>
      </p:sp>
    </p:spTree>
    <p:extLst>
      <p:ext uri="{BB962C8B-B14F-4D97-AF65-F5344CB8AC3E}">
        <p14:creationId xmlns:p14="http://schemas.microsoft.com/office/powerpoint/2010/main" val="149480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822" y="401656"/>
            <a:ext cx="9376266" cy="709740"/>
          </a:xfrm>
        </p:spPr>
        <p:txBody>
          <a:bodyPr>
            <a:normAutofit/>
          </a:bodyPr>
          <a:lstStyle/>
          <a:p>
            <a:r>
              <a:rPr lang="nn-NO" sz="3200" dirty="0" smtClean="0"/>
              <a:t>4. </a:t>
            </a:r>
            <a:r>
              <a:rPr lang="nn-NO" sz="3200" dirty="0" smtClean="0"/>
              <a:t>KEY ISSUES</a:t>
            </a:r>
            <a:endParaRPr lang="en-GB" sz="3200" dirty="0"/>
          </a:p>
        </p:txBody>
      </p:sp>
      <p:sp>
        <p:nvSpPr>
          <p:cNvPr id="4" name="Content Placeholder 3"/>
          <p:cNvSpPr>
            <a:spLocks noGrp="1"/>
          </p:cNvSpPr>
          <p:nvPr>
            <p:ph sz="half" idx="2"/>
          </p:nvPr>
        </p:nvSpPr>
        <p:spPr>
          <a:xfrm>
            <a:off x="1087821" y="1111397"/>
            <a:ext cx="8119241" cy="4070203"/>
          </a:xfrm>
        </p:spPr>
        <p:txBody>
          <a:bodyPr>
            <a:noAutofit/>
          </a:bodyPr>
          <a:lstStyle/>
          <a:p>
            <a:pPr lvl="0" eaLnBrk="0" hangingPunct="0"/>
            <a:r>
              <a:rPr lang="en-GB" sz="2000" dirty="0"/>
              <a:t>The peak time for the development of HSB is early adolescence/ onset of puberty </a:t>
            </a:r>
          </a:p>
          <a:p>
            <a:pPr lvl="0" eaLnBrk="0" hangingPunct="0"/>
            <a:r>
              <a:rPr lang="en-GB" sz="2000" dirty="0"/>
              <a:t>Around 90% of young people who engage in HSB are adolescent boys although evidence is emerging about small but increasing numbers of females whose sexual behaviour is harmful</a:t>
            </a:r>
          </a:p>
          <a:p>
            <a:pPr lvl="0" eaLnBrk="0" hangingPunct="0"/>
            <a:r>
              <a:rPr lang="en-GB" sz="2000" dirty="0"/>
              <a:t>Another feature amongst children who exhibit is a form of learning disability </a:t>
            </a:r>
          </a:p>
          <a:p>
            <a:pPr lvl="0" eaLnBrk="0" hangingPunct="0"/>
            <a:r>
              <a:rPr lang="en-GB" sz="2000" dirty="0"/>
              <a:t>Many children and young people who present with HSB have histories of multiple abuse and disadvantage </a:t>
            </a:r>
          </a:p>
          <a:p>
            <a:endParaRPr lang="en-GB" sz="2000" dirty="0"/>
          </a:p>
        </p:txBody>
      </p:sp>
    </p:spTree>
    <p:extLst>
      <p:ext uri="{BB962C8B-B14F-4D97-AF65-F5344CB8AC3E}">
        <p14:creationId xmlns:p14="http://schemas.microsoft.com/office/powerpoint/2010/main" val="4159331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020" y="582069"/>
            <a:ext cx="9659033" cy="642628"/>
          </a:xfrm>
        </p:spPr>
        <p:txBody>
          <a:bodyPr>
            <a:normAutofit fontScale="90000"/>
          </a:bodyPr>
          <a:lstStyle/>
          <a:p>
            <a:r>
              <a:rPr lang="en-GB" dirty="0" smtClean="0"/>
              <a:t>5. </a:t>
            </a:r>
            <a:r>
              <a:rPr lang="en-GB" dirty="0" smtClean="0"/>
              <a:t>KEY ISSUES</a:t>
            </a:r>
            <a:r>
              <a:rPr lang="en-GB" dirty="0"/>
              <a:t>				</a:t>
            </a:r>
            <a:r>
              <a:rPr lang="en-GB" dirty="0" smtClean="0"/>
              <a:t>	</a:t>
            </a:r>
            <a:r>
              <a:rPr lang="en-GB" dirty="0"/>
              <a:t/>
            </a:r>
            <a:br>
              <a:rPr lang="en-GB" dirty="0"/>
            </a:br>
            <a:r>
              <a:rPr lang="en-GB" dirty="0"/>
              <a:t/>
            </a:r>
            <a:br>
              <a:rPr lang="en-GB" dirty="0"/>
            </a:br>
            <a:endParaRPr lang="en-GB" dirty="0"/>
          </a:p>
        </p:txBody>
      </p:sp>
      <p:sp>
        <p:nvSpPr>
          <p:cNvPr id="4" name="Content Placeholder 3"/>
          <p:cNvSpPr>
            <a:spLocks noGrp="1"/>
          </p:cNvSpPr>
          <p:nvPr>
            <p:ph sz="half" idx="2"/>
          </p:nvPr>
        </p:nvSpPr>
        <p:spPr>
          <a:xfrm>
            <a:off x="1278020" y="1224697"/>
            <a:ext cx="7371994" cy="3998943"/>
          </a:xfrm>
        </p:spPr>
        <p:txBody>
          <a:bodyPr>
            <a:normAutofit/>
          </a:bodyPr>
          <a:lstStyle/>
          <a:p>
            <a:pPr lvl="0" eaLnBrk="0" hangingPunct="0"/>
            <a:r>
              <a:rPr lang="en-GB" dirty="0"/>
              <a:t>Assessments should recognise that areas of unmet development needs, attachment problems, special educational needs and disabilities may be relevant in understanding the abusive behaviour</a:t>
            </a:r>
          </a:p>
          <a:p>
            <a:pPr lvl="0" eaLnBrk="0" hangingPunct="0"/>
            <a:r>
              <a:rPr lang="en-GB" dirty="0"/>
              <a:t>All children including the instigator of the behaviour, need to be viewed as under procedures which recognise the child protection and potentially criminal element to the behaviour </a:t>
            </a:r>
          </a:p>
          <a:p>
            <a:pPr lvl="0" eaLnBrk="0" hangingPunct="0"/>
            <a:r>
              <a:rPr lang="en-GB" dirty="0"/>
              <a:t>Many parents whose children engage in HSB are, themselves lonely and isolated; often facing stigma, rejection and hostility as responses to their child’s sexual behaviour</a:t>
            </a:r>
          </a:p>
          <a:p>
            <a:endParaRPr lang="en-GB" dirty="0"/>
          </a:p>
        </p:txBody>
      </p:sp>
    </p:spTree>
    <p:extLst>
      <p:ext uri="{BB962C8B-B14F-4D97-AF65-F5344CB8AC3E}">
        <p14:creationId xmlns:p14="http://schemas.microsoft.com/office/powerpoint/2010/main" val="1715438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942" y="571558"/>
            <a:ext cx="9315084" cy="768462"/>
          </a:xfrm>
        </p:spPr>
        <p:txBody>
          <a:bodyPr>
            <a:normAutofit fontScale="90000"/>
          </a:bodyPr>
          <a:lstStyle/>
          <a:p>
            <a:r>
              <a:rPr lang="en-GB" dirty="0" smtClean="0"/>
              <a:t>6</a:t>
            </a:r>
            <a:r>
              <a:rPr lang="en-GB" dirty="0"/>
              <a:t>. </a:t>
            </a:r>
            <a:r>
              <a:rPr lang="en-GB" dirty="0" smtClean="0"/>
              <a:t>KEY ISSUES </a:t>
            </a:r>
            <a:r>
              <a:rPr lang="en-GB" dirty="0"/>
              <a:t/>
            </a:r>
            <a:br>
              <a:rPr lang="en-GB" dirty="0"/>
            </a:br>
            <a:r>
              <a:rPr lang="en-GB" dirty="0"/>
              <a:t/>
            </a:r>
            <a:br>
              <a:rPr lang="en-GB" dirty="0"/>
            </a:br>
            <a:endParaRPr lang="en-GB" dirty="0"/>
          </a:p>
        </p:txBody>
      </p:sp>
      <p:sp>
        <p:nvSpPr>
          <p:cNvPr id="4" name="Content Placeholder 3"/>
          <p:cNvSpPr>
            <a:spLocks noGrp="1"/>
          </p:cNvSpPr>
          <p:nvPr>
            <p:ph sz="half" idx="2"/>
          </p:nvPr>
        </p:nvSpPr>
        <p:spPr>
          <a:xfrm>
            <a:off x="1085942" y="1340021"/>
            <a:ext cx="7017534" cy="3978213"/>
          </a:xfrm>
        </p:spPr>
        <p:txBody>
          <a:bodyPr>
            <a:noAutofit/>
          </a:bodyPr>
          <a:lstStyle/>
          <a:p>
            <a:pPr lvl="0" eaLnBrk="0" hangingPunct="0"/>
            <a:r>
              <a:rPr lang="en-GB" dirty="0"/>
              <a:t>Have I considered that HSB may be an indicator of abuse?</a:t>
            </a:r>
          </a:p>
          <a:p>
            <a:pPr lvl="0" eaLnBrk="0" hangingPunct="0"/>
            <a:r>
              <a:rPr lang="en-GB" i="1" dirty="0"/>
              <a:t>Are </a:t>
            </a:r>
            <a:r>
              <a:rPr lang="en-GB" dirty="0"/>
              <a:t>records sufficiently detailed to provide an accurate overview of what is happening?</a:t>
            </a:r>
          </a:p>
          <a:p>
            <a:pPr eaLnBrk="0" hangingPunct="0"/>
            <a:r>
              <a:rPr lang="en-GB" dirty="0"/>
              <a:t>How can we identify the reasons behind the child’s behaviour and ta.ke action to address them?</a:t>
            </a:r>
          </a:p>
          <a:p>
            <a:pPr eaLnBrk="0" hangingPunct="0"/>
            <a:r>
              <a:rPr lang="en-GB" dirty="0"/>
              <a:t>Have we considered the child's use of social media and whether they are a part of any networks that promote HSB?</a:t>
            </a:r>
          </a:p>
          <a:p>
            <a:endParaRPr lang="en-GB" b="1" dirty="0"/>
          </a:p>
        </p:txBody>
      </p:sp>
    </p:spTree>
    <p:extLst>
      <p:ext uri="{BB962C8B-B14F-4D97-AF65-F5344CB8AC3E}">
        <p14:creationId xmlns:p14="http://schemas.microsoft.com/office/powerpoint/2010/main" val="3977919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079" y="336090"/>
            <a:ext cx="8911687" cy="888703"/>
          </a:xfrm>
        </p:spPr>
        <p:txBody>
          <a:bodyPr>
            <a:normAutofit fontScale="90000"/>
          </a:bodyPr>
          <a:lstStyle/>
          <a:p>
            <a:r>
              <a:rPr lang="en-GB" dirty="0" smtClean="0"/>
              <a:t>7</a:t>
            </a:r>
            <a:r>
              <a:rPr lang="en-GB" dirty="0"/>
              <a:t>. </a:t>
            </a:r>
            <a:r>
              <a:rPr lang="en-GB" dirty="0" smtClean="0"/>
              <a:t>ACTION</a:t>
            </a:r>
            <a:r>
              <a:rPr lang="en-GB" dirty="0"/>
              <a:t/>
            </a:r>
            <a:br>
              <a:rPr lang="en-GB" dirty="0"/>
            </a:br>
            <a:r>
              <a:rPr lang="en-GB" dirty="0"/>
              <a:t/>
            </a:r>
            <a:br>
              <a:rPr lang="en-GB" dirty="0"/>
            </a:br>
            <a:endParaRPr lang="en-GB" dirty="0"/>
          </a:p>
        </p:txBody>
      </p:sp>
      <p:sp>
        <p:nvSpPr>
          <p:cNvPr id="4" name="Content Placeholder 3"/>
          <p:cNvSpPr>
            <a:spLocks noGrp="1"/>
          </p:cNvSpPr>
          <p:nvPr>
            <p:ph sz="half" idx="2"/>
          </p:nvPr>
        </p:nvSpPr>
        <p:spPr>
          <a:xfrm>
            <a:off x="1609574" y="1224793"/>
            <a:ext cx="7534425" cy="3294655"/>
          </a:xfrm>
        </p:spPr>
        <p:txBody>
          <a:bodyPr>
            <a:normAutofit/>
          </a:bodyPr>
          <a:lstStyle/>
          <a:p>
            <a:r>
              <a:rPr lang="en-GB" sz="2000" dirty="0"/>
              <a:t>There should be a co-ordinated approach to allegations of sexual abuse by children and young people that involves the Youth Offending Service as well as social services, police, education services (including educational psychology and education welfare), the health service (including child and adolescent mental health service) and specialist harmful behaviour services where available</a:t>
            </a:r>
          </a:p>
          <a:p>
            <a:endParaRPr lang="en-GB" sz="20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5716" y="5056632"/>
            <a:ext cx="7559040" cy="1801368"/>
          </a:xfrm>
          <a:prstGeom prst="rect">
            <a:avLst/>
          </a:prstGeom>
        </p:spPr>
      </p:pic>
    </p:spTree>
    <p:extLst>
      <p:ext uri="{BB962C8B-B14F-4D97-AF65-F5344CB8AC3E}">
        <p14:creationId xmlns:p14="http://schemas.microsoft.com/office/powerpoint/2010/main" val="3373633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187</TotalTime>
  <Words>480</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Harmful Sexual Behaviour - 7 Minute Briefing</vt:lpstr>
      <vt:lpstr>1. WHAT IS IT?</vt:lpstr>
      <vt:lpstr>2. WHAT IS IT? </vt:lpstr>
      <vt:lpstr>3. KEY ISSUES      </vt:lpstr>
      <vt:lpstr>4. KEY ISSUES</vt:lpstr>
      <vt:lpstr>5. KEY ISSUES       </vt:lpstr>
      <vt:lpstr>6. KEY ISSUES   </vt:lpstr>
      <vt:lpstr>7. ACTION  </vt:lpstr>
    </vt:vector>
  </TitlesOfParts>
  <Company>Denbighshire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Shioda, Zoe</cp:lastModifiedBy>
  <cp:revision>28</cp:revision>
  <dcterms:created xsi:type="dcterms:W3CDTF">2017-10-11T14:35:31Z</dcterms:created>
  <dcterms:modified xsi:type="dcterms:W3CDTF">2018-08-14T09:23:59Z</dcterms:modified>
</cp:coreProperties>
</file>