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0039" autoAdjust="0"/>
    <p:restoredTop sz="94660"/>
  </p:normalViewPr>
  <p:slideViewPr>
    <p:cSldViewPr snapToGrid="0">
      <p:cViewPr varScale="1">
        <p:scale>
          <a:sx n="91" d="100"/>
          <a:sy n="91" d="100"/>
        </p:scale>
        <p:origin x="5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651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2325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5177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39747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5358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60614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877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641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032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421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684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395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9524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361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881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8/8/2018</a:t>
            </a:fld>
            <a:endParaRPr lang="en-US" dirty="0"/>
          </a:p>
        </p:txBody>
      </p:sp>
    </p:spTree>
    <p:extLst>
      <p:ext uri="{BB962C8B-B14F-4D97-AF65-F5344CB8AC3E}">
        <p14:creationId xmlns:p14="http://schemas.microsoft.com/office/powerpoint/2010/main" val="177605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8/8/2018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912640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2362" y="2255386"/>
            <a:ext cx="9861038" cy="1990794"/>
          </a:xfrm>
        </p:spPr>
        <p:txBody>
          <a:bodyPr>
            <a:normAutofit/>
          </a:bodyPr>
          <a:lstStyle/>
          <a:p>
            <a:pPr algn="ctr"/>
            <a:r>
              <a:rPr lang="en-GB" dirty="0" smtClean="0">
                <a:effectLst>
                  <a:outerShdw blurRad="38100" dist="38100" dir="2700000" algn="tl">
                    <a:srgbClr val="000000">
                      <a:alpha val="43137"/>
                    </a:srgbClr>
                  </a:outerShdw>
                </a:effectLst>
              </a:rPr>
              <a:t>Professional Curiosity</a:t>
            </a: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- 7 Minute Briefing</a:t>
            </a:r>
            <a:endParaRPr lang="en-GB" dirty="0">
              <a:effectLst>
                <a:outerShdw blurRad="38100" dist="38100" dir="2700000" algn="tl">
                  <a:srgbClr val="000000">
                    <a:alpha val="43137"/>
                  </a:srgbClr>
                </a:outerShdw>
              </a:effectLs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940551" y="0"/>
            <a:ext cx="6974205" cy="23717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466" y="5211661"/>
            <a:ext cx="7559040" cy="1567512"/>
          </a:xfrm>
          <a:prstGeom prst="rect">
            <a:avLst/>
          </a:prstGeom>
        </p:spPr>
      </p:pic>
    </p:spTree>
    <p:extLst>
      <p:ext uri="{BB962C8B-B14F-4D97-AF65-F5344CB8AC3E}">
        <p14:creationId xmlns:p14="http://schemas.microsoft.com/office/powerpoint/2010/main" val="183115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890" y="624110"/>
            <a:ext cx="8911687" cy="575516"/>
          </a:xfrm>
        </p:spPr>
        <p:txBody>
          <a:bodyPr>
            <a:normAutofit fontScale="90000"/>
          </a:bodyPr>
          <a:lstStyle/>
          <a:p>
            <a:r>
              <a:rPr lang="en-GB" sz="3200" dirty="0" smtClean="0"/>
              <a:t>1. WHAT IS IT?</a:t>
            </a:r>
            <a:endParaRPr lang="en-GB" sz="3200" dirty="0"/>
          </a:p>
        </p:txBody>
      </p:sp>
      <p:sp>
        <p:nvSpPr>
          <p:cNvPr id="4" name="Content Placeholder 3"/>
          <p:cNvSpPr>
            <a:spLocks noGrp="1"/>
          </p:cNvSpPr>
          <p:nvPr>
            <p:ph sz="half" idx="2"/>
          </p:nvPr>
        </p:nvSpPr>
        <p:spPr>
          <a:xfrm>
            <a:off x="851176" y="1222092"/>
            <a:ext cx="6590147" cy="4243287"/>
          </a:xfrm>
        </p:spPr>
        <p:txBody>
          <a:bodyPr>
            <a:noAutofit/>
          </a:bodyPr>
          <a:lstStyle/>
          <a:p>
            <a:r>
              <a:rPr lang="en-GB" sz="2000" dirty="0" smtClean="0"/>
              <a:t>All professionals who come into contact with children, parents and carers in th</a:t>
            </a:r>
            <a:r>
              <a:rPr lang="en-GB" sz="2000" dirty="0" smtClean="0"/>
              <a:t>e course of their work need to be aware of their safeguarding responsibilities and alert to the needs of vulnerable children and young people. This requires </a:t>
            </a:r>
            <a:r>
              <a:rPr lang="en-GB" sz="2000" b="1" dirty="0" smtClean="0"/>
              <a:t>professionals</a:t>
            </a:r>
            <a:r>
              <a:rPr lang="en-GB" sz="2000" dirty="0" smtClean="0"/>
              <a:t> to be </a:t>
            </a:r>
            <a:r>
              <a:rPr lang="en-GB" sz="2000" b="1" dirty="0" smtClean="0"/>
              <a:t>curious</a:t>
            </a:r>
            <a:r>
              <a:rPr lang="en-GB" sz="2000" dirty="0" smtClean="0"/>
              <a:t> and inquisitive about family circumstances and events so that they can effectively identify vulnerabilities and potential or actual risks of harm. </a:t>
            </a:r>
            <a:endParaRPr lang="en-GB" sz="2000" dirty="0"/>
          </a:p>
        </p:txBody>
      </p:sp>
    </p:spTree>
    <p:extLst>
      <p:ext uri="{BB962C8B-B14F-4D97-AF65-F5344CB8AC3E}">
        <p14:creationId xmlns:p14="http://schemas.microsoft.com/office/powerpoint/2010/main" val="1932234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027" y="624110"/>
            <a:ext cx="8911687" cy="642628"/>
          </a:xfrm>
        </p:spPr>
        <p:txBody>
          <a:bodyPr>
            <a:normAutofit fontScale="90000"/>
          </a:bodyPr>
          <a:lstStyle/>
          <a:p>
            <a:r>
              <a:rPr lang="en-GB" sz="3200" dirty="0" smtClean="0"/>
              <a:t>2. WHAT IS IT?</a:t>
            </a:r>
            <a:r>
              <a:rPr lang="en-GB" sz="3200" dirty="0"/>
              <a:t/>
            </a:r>
            <a:br>
              <a:rPr lang="en-GB" sz="3200" dirty="0"/>
            </a:br>
            <a:endParaRPr lang="en-GB" sz="3200" dirty="0"/>
          </a:p>
        </p:txBody>
      </p:sp>
      <p:sp>
        <p:nvSpPr>
          <p:cNvPr id="4" name="Content Placeholder 3"/>
          <p:cNvSpPr>
            <a:spLocks noGrp="1"/>
          </p:cNvSpPr>
          <p:nvPr>
            <p:ph sz="half" idx="2"/>
          </p:nvPr>
        </p:nvSpPr>
        <p:spPr>
          <a:xfrm>
            <a:off x="1475134" y="1266738"/>
            <a:ext cx="5966190" cy="4471910"/>
          </a:xfrm>
        </p:spPr>
        <p:txBody>
          <a:bodyPr>
            <a:normAutofit/>
          </a:bodyPr>
          <a:lstStyle/>
          <a:p>
            <a:r>
              <a:rPr lang="en-GB" sz="2000" dirty="0" smtClean="0"/>
              <a:t>Childre</a:t>
            </a:r>
            <a:r>
              <a:rPr lang="en-GB" sz="2000" dirty="0" smtClean="0"/>
              <a:t>n rarely disclose abuse and neglect directly to practitioners and, if they do, it will often be through unusual behaviour or comments. This makes identifying abuse and neglect difficult for professionals across agencies.</a:t>
            </a:r>
          </a:p>
          <a:p>
            <a:r>
              <a:rPr lang="en-GB" sz="2000" dirty="0" smtClean="0"/>
              <a:t>The first step in keeping children safe is to be professionally curious and to engage with children and their families at the earliest opportunity before problems escalate into crisis. </a:t>
            </a:r>
            <a:endParaRPr lang="en-GB" sz="2000" dirty="0"/>
          </a:p>
          <a:p>
            <a:pPr marL="0" indent="0">
              <a:buNone/>
            </a:pPr>
            <a:endParaRPr lang="en-GB" dirty="0"/>
          </a:p>
        </p:txBody>
      </p:sp>
    </p:spTree>
    <p:extLst>
      <p:ext uri="{BB962C8B-B14F-4D97-AF65-F5344CB8AC3E}">
        <p14:creationId xmlns:p14="http://schemas.microsoft.com/office/powerpoint/2010/main" val="4004014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769" y="624109"/>
            <a:ext cx="9646037" cy="776851"/>
          </a:xfrm>
        </p:spPr>
        <p:txBody>
          <a:bodyPr>
            <a:normAutofit fontScale="90000"/>
          </a:bodyPr>
          <a:lstStyle/>
          <a:p>
            <a:r>
              <a:rPr lang="nn-NO" dirty="0" smtClean="0"/>
              <a:t>3</a:t>
            </a:r>
            <a:r>
              <a:rPr lang="nn-NO" dirty="0"/>
              <a:t>. </a:t>
            </a:r>
            <a:r>
              <a:rPr lang="nn-NO" dirty="0" smtClean="0"/>
              <a:t>WHAT IS IT?</a:t>
            </a:r>
            <a:br>
              <a:rPr lang="nn-NO" dirty="0" smtClean="0"/>
            </a:br>
            <a:r>
              <a:rPr lang="nn-NO" dirty="0" smtClean="0"/>
              <a:t>    </a:t>
            </a:r>
            <a:r>
              <a:rPr lang="nn-NO" dirty="0"/>
              <a:t/>
            </a:r>
            <a:br>
              <a:rPr lang="nn-NO" dirty="0"/>
            </a:br>
            <a:endParaRPr lang="nn-NO" dirty="0"/>
          </a:p>
        </p:txBody>
      </p:sp>
      <p:sp>
        <p:nvSpPr>
          <p:cNvPr id="4" name="Content Placeholder 3"/>
          <p:cNvSpPr>
            <a:spLocks noGrp="1"/>
          </p:cNvSpPr>
          <p:nvPr>
            <p:ph sz="half" idx="2"/>
          </p:nvPr>
        </p:nvSpPr>
        <p:spPr>
          <a:xfrm>
            <a:off x="1079768" y="1393534"/>
            <a:ext cx="6361556" cy="3872149"/>
          </a:xfrm>
        </p:spPr>
        <p:txBody>
          <a:bodyPr>
            <a:noAutofit/>
          </a:bodyPr>
          <a:lstStyle/>
          <a:p>
            <a:r>
              <a:rPr lang="en-GB" sz="2000" dirty="0" smtClean="0"/>
              <a:t>Reviews into child deaths repeatedly highlight the need for practitioners to be alert to the risk of fixed thinking and perceptual bias. Munro (2005b) comments that repeated inquiry reports show the extraordinary lengths to which some abusive parents can go in their efforts to deceive practitioners through disguised compliance and the Daniel </a:t>
            </a:r>
            <a:r>
              <a:rPr lang="en-GB" sz="2000" dirty="0" err="1" smtClean="0"/>
              <a:t>Pelka</a:t>
            </a:r>
            <a:r>
              <a:rPr lang="en-GB" sz="2000" dirty="0" smtClean="0"/>
              <a:t> review emphasised the need for professionals to be able to ‘think the unthinkable’ rather than accept parental versions of what is happening at home. </a:t>
            </a:r>
            <a:endParaRPr lang="en-GB" sz="2000" dirty="0"/>
          </a:p>
          <a:p>
            <a:endParaRPr lang="en-GB" sz="2000" dirty="0"/>
          </a:p>
        </p:txBody>
      </p:sp>
    </p:spTree>
    <p:extLst>
      <p:ext uri="{BB962C8B-B14F-4D97-AF65-F5344CB8AC3E}">
        <p14:creationId xmlns:p14="http://schemas.microsoft.com/office/powerpoint/2010/main" val="149480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2" y="401656"/>
            <a:ext cx="9376266" cy="709740"/>
          </a:xfrm>
        </p:spPr>
        <p:txBody>
          <a:bodyPr>
            <a:normAutofit/>
          </a:bodyPr>
          <a:lstStyle/>
          <a:p>
            <a:r>
              <a:rPr lang="nn-NO" sz="3200" dirty="0" smtClean="0"/>
              <a:t>4. </a:t>
            </a:r>
            <a:r>
              <a:rPr lang="nn-NO" sz="3200" dirty="0" smtClean="0"/>
              <a:t>RECOGNITION</a:t>
            </a:r>
            <a:endParaRPr lang="en-GB" sz="3200" dirty="0"/>
          </a:p>
        </p:txBody>
      </p:sp>
      <p:sp>
        <p:nvSpPr>
          <p:cNvPr id="4" name="Content Placeholder 3"/>
          <p:cNvSpPr>
            <a:spLocks noGrp="1"/>
          </p:cNvSpPr>
          <p:nvPr>
            <p:ph sz="half" idx="2"/>
          </p:nvPr>
        </p:nvSpPr>
        <p:spPr>
          <a:xfrm>
            <a:off x="1087821" y="1111397"/>
            <a:ext cx="6605751" cy="3103251"/>
          </a:xfrm>
        </p:spPr>
        <p:txBody>
          <a:bodyPr>
            <a:noAutofit/>
          </a:bodyPr>
          <a:lstStyle/>
          <a:p>
            <a:pPr marL="0" indent="0">
              <a:buNone/>
            </a:pPr>
            <a:r>
              <a:rPr lang="en-GB" sz="2000" b="1" dirty="0"/>
              <a:t>Motivators for setting up include: </a:t>
            </a:r>
            <a:endParaRPr lang="en-GB" sz="2000" dirty="0"/>
          </a:p>
          <a:p>
            <a:r>
              <a:rPr lang="en-GB" sz="2000" dirty="0" smtClean="0"/>
              <a:t>Professional Curiosity – also described by Lord laming (2003) in the Victoria </a:t>
            </a:r>
            <a:r>
              <a:rPr lang="en-GB" sz="2000" dirty="0" err="1" smtClean="0"/>
              <a:t>Climbie</a:t>
            </a:r>
            <a:r>
              <a:rPr lang="en-GB" sz="2000" dirty="0" smtClean="0"/>
              <a:t> inquiry as ‘respectful uncertainty’ – is the capacity to explore and understand what is happening within a family rather than making assumptions or accepting things at face value, applying critical evaluation to any information received and maintaining an open mind.</a:t>
            </a:r>
          </a:p>
          <a:p>
            <a:r>
              <a:rPr lang="en-GB" sz="2000" dirty="0" smtClean="0"/>
              <a:t>By acquiring an open minded, inquiring and curious mindset, professionals can avoid linear and absolute explanations by exploring alternative, multiple perspectives on a situation. </a:t>
            </a:r>
            <a:endParaRPr lang="en-GB" sz="2000" dirty="0"/>
          </a:p>
        </p:txBody>
      </p:sp>
    </p:spTree>
    <p:extLst>
      <p:ext uri="{BB962C8B-B14F-4D97-AF65-F5344CB8AC3E}">
        <p14:creationId xmlns:p14="http://schemas.microsoft.com/office/powerpoint/2010/main" val="4159331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020" y="582069"/>
            <a:ext cx="9659033" cy="642628"/>
          </a:xfrm>
        </p:spPr>
        <p:txBody>
          <a:bodyPr>
            <a:normAutofit fontScale="90000"/>
          </a:bodyPr>
          <a:lstStyle/>
          <a:p>
            <a:r>
              <a:rPr lang="en-GB" dirty="0" smtClean="0"/>
              <a:t>5. </a:t>
            </a:r>
            <a:r>
              <a:rPr lang="en-GB" dirty="0" smtClean="0"/>
              <a:t>KEY ISSUES</a:t>
            </a:r>
            <a:r>
              <a:rPr lang="en-GB" dirty="0"/>
              <a:t>			</a:t>
            </a:r>
            <a:r>
              <a:rPr lang="en-GB" dirty="0" smtClean="0"/>
              <a:t>	</a:t>
            </a:r>
            <a:r>
              <a:rPr lang="en-GB" dirty="0"/>
              <a:t/>
            </a:r>
            <a:br>
              <a:rPr lang="en-GB" dirty="0"/>
            </a:br>
            <a:r>
              <a:rPr lang="en-GB" dirty="0"/>
              <a:t/>
            </a:r>
            <a:br>
              <a:rPr lang="en-GB" dirty="0"/>
            </a:br>
            <a:endParaRPr lang="en-GB" dirty="0"/>
          </a:p>
        </p:txBody>
      </p:sp>
      <p:sp>
        <p:nvSpPr>
          <p:cNvPr id="4" name="Content Placeholder 3"/>
          <p:cNvSpPr>
            <a:spLocks noGrp="1"/>
          </p:cNvSpPr>
          <p:nvPr>
            <p:ph sz="half" idx="2"/>
          </p:nvPr>
        </p:nvSpPr>
        <p:spPr>
          <a:xfrm>
            <a:off x="1278020" y="1224697"/>
            <a:ext cx="7929042" cy="4524461"/>
          </a:xfrm>
        </p:spPr>
        <p:txBody>
          <a:bodyPr>
            <a:normAutofit/>
          </a:bodyPr>
          <a:lstStyle/>
          <a:p>
            <a:r>
              <a:rPr lang="en-GB" sz="2000" dirty="0" smtClean="0"/>
              <a:t>Professional curiosity is supported by:</a:t>
            </a:r>
          </a:p>
          <a:p>
            <a:r>
              <a:rPr lang="en-GB" sz="2000" dirty="0" smtClean="0"/>
              <a:t>A child focused approach with an ability to create suitably safe and trusting listening environment for children and young people</a:t>
            </a:r>
          </a:p>
          <a:p>
            <a:r>
              <a:rPr lang="en-GB" sz="2000" dirty="0" smtClean="0"/>
              <a:t>Identifying and exploring what is not discussed as much as what is.</a:t>
            </a:r>
          </a:p>
          <a:p>
            <a:r>
              <a:rPr lang="en-GB" sz="2000" dirty="0" smtClean="0"/>
              <a:t>An openness to other perspectives/ willingness to try different responses.</a:t>
            </a:r>
          </a:p>
          <a:p>
            <a:r>
              <a:rPr lang="en-GB" sz="2000" dirty="0" smtClean="0"/>
              <a:t>An ability to build close partnership style relationships with families whilst being constantly aware of the child’s needs/ degree to which they are met </a:t>
            </a:r>
          </a:p>
          <a:p>
            <a:r>
              <a:rPr lang="en-GB" sz="2000" dirty="0" smtClean="0"/>
              <a:t>Critical thinking skills, sensitivity and persistence. </a:t>
            </a:r>
          </a:p>
          <a:p>
            <a:r>
              <a:rPr lang="en-GB" sz="2000" dirty="0" smtClean="0"/>
              <a:t>Judgements based on evidence not optimism.</a:t>
            </a:r>
            <a:endParaRPr lang="en-GB" sz="2000" dirty="0"/>
          </a:p>
          <a:p>
            <a:endParaRPr lang="en-GB" dirty="0"/>
          </a:p>
        </p:txBody>
      </p:sp>
    </p:spTree>
    <p:extLst>
      <p:ext uri="{BB962C8B-B14F-4D97-AF65-F5344CB8AC3E}">
        <p14:creationId xmlns:p14="http://schemas.microsoft.com/office/powerpoint/2010/main" val="171543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942" y="571558"/>
            <a:ext cx="9315084" cy="768462"/>
          </a:xfrm>
        </p:spPr>
        <p:txBody>
          <a:bodyPr>
            <a:normAutofit fontScale="90000"/>
          </a:bodyPr>
          <a:lstStyle/>
          <a:p>
            <a:r>
              <a:rPr lang="en-GB" dirty="0" smtClean="0"/>
              <a:t>6</a:t>
            </a:r>
            <a:r>
              <a:rPr lang="en-GB" dirty="0"/>
              <a:t>. </a:t>
            </a:r>
            <a:r>
              <a:rPr lang="en-GB" dirty="0" smtClean="0"/>
              <a:t>HOW TO REPSOND</a:t>
            </a:r>
            <a:r>
              <a:rPr lang="en-GB" dirty="0"/>
              <a:t/>
            </a:r>
            <a:br>
              <a:rPr lang="en-GB" dirty="0"/>
            </a:br>
            <a:r>
              <a:rPr lang="en-GB" dirty="0"/>
              <a:t/>
            </a:r>
            <a:br>
              <a:rPr lang="en-GB" dirty="0"/>
            </a:br>
            <a:endParaRPr lang="en-GB" dirty="0"/>
          </a:p>
        </p:txBody>
      </p:sp>
      <p:sp>
        <p:nvSpPr>
          <p:cNvPr id="4" name="Content Placeholder 3"/>
          <p:cNvSpPr>
            <a:spLocks noGrp="1"/>
          </p:cNvSpPr>
          <p:nvPr>
            <p:ph sz="half" idx="2"/>
          </p:nvPr>
        </p:nvSpPr>
        <p:spPr>
          <a:xfrm>
            <a:off x="1085941" y="1340021"/>
            <a:ext cx="8320817" cy="4409138"/>
          </a:xfrm>
        </p:spPr>
        <p:txBody>
          <a:bodyPr>
            <a:noAutofit/>
          </a:bodyPr>
          <a:lstStyle/>
          <a:p>
            <a:r>
              <a:rPr lang="en-GB" sz="2400" dirty="0" smtClean="0"/>
              <a:t>Am I remaining curious and inquisitive about what I am seeing and assessing? </a:t>
            </a:r>
          </a:p>
          <a:p>
            <a:r>
              <a:rPr lang="en-GB" sz="2400" dirty="0" smtClean="0"/>
              <a:t>Am I open to new information?</a:t>
            </a:r>
          </a:p>
          <a:p>
            <a:r>
              <a:rPr lang="en-GB" sz="2400" dirty="0" smtClean="0"/>
              <a:t>How confident am I that I have sufficient information upon which to base my judgements?</a:t>
            </a:r>
          </a:p>
          <a:p>
            <a:r>
              <a:rPr lang="en-GB" sz="2400" dirty="0" smtClean="0"/>
              <a:t>Do I need to add a ‘health warning’ about the strength of evidence contained in this assessment/ implications for decision making?</a:t>
            </a:r>
          </a:p>
          <a:p>
            <a:r>
              <a:rPr lang="en-GB" sz="2400" dirty="0" smtClean="0"/>
              <a:t>Would I be prepared to change my mind?</a:t>
            </a:r>
            <a:endParaRPr lang="en-GB" sz="2400" dirty="0"/>
          </a:p>
          <a:p>
            <a:endParaRPr lang="en-GB" dirty="0"/>
          </a:p>
        </p:txBody>
      </p:sp>
    </p:spTree>
    <p:extLst>
      <p:ext uri="{BB962C8B-B14F-4D97-AF65-F5344CB8AC3E}">
        <p14:creationId xmlns:p14="http://schemas.microsoft.com/office/powerpoint/2010/main" val="3977919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079" y="336090"/>
            <a:ext cx="8911687" cy="888703"/>
          </a:xfrm>
        </p:spPr>
        <p:txBody>
          <a:bodyPr>
            <a:normAutofit fontScale="90000"/>
          </a:bodyPr>
          <a:lstStyle/>
          <a:p>
            <a:r>
              <a:rPr lang="en-GB" dirty="0" smtClean="0"/>
              <a:t>7</a:t>
            </a:r>
            <a:r>
              <a:rPr lang="en-GB" dirty="0"/>
              <a:t>. </a:t>
            </a:r>
            <a:r>
              <a:rPr lang="en-GB" dirty="0" smtClean="0"/>
              <a:t>ACTION</a:t>
            </a:r>
            <a:r>
              <a:rPr lang="en-GB" dirty="0"/>
              <a:t/>
            </a:r>
            <a:br>
              <a:rPr lang="en-GB" dirty="0"/>
            </a:br>
            <a:r>
              <a:rPr lang="en-GB" dirty="0"/>
              <a:t/>
            </a:r>
            <a:br>
              <a:rPr lang="en-GB" dirty="0"/>
            </a:br>
            <a:endParaRPr lang="en-GB" dirty="0"/>
          </a:p>
        </p:txBody>
      </p:sp>
      <p:sp>
        <p:nvSpPr>
          <p:cNvPr id="4" name="Content Placeholder 3"/>
          <p:cNvSpPr>
            <a:spLocks noGrp="1"/>
          </p:cNvSpPr>
          <p:nvPr>
            <p:ph sz="half" idx="2"/>
          </p:nvPr>
        </p:nvSpPr>
        <p:spPr>
          <a:xfrm>
            <a:off x="1609574" y="1224792"/>
            <a:ext cx="7235931" cy="3557415"/>
          </a:xfrm>
        </p:spPr>
        <p:txBody>
          <a:bodyPr>
            <a:normAutofit/>
          </a:bodyPr>
          <a:lstStyle/>
          <a:p>
            <a:pPr marL="0" indent="0">
              <a:buNone/>
            </a:pPr>
            <a:r>
              <a:rPr lang="en-GB" sz="2400" dirty="0"/>
              <a:t>Speak to your agency safeguarding lead if you have any concerns. </a:t>
            </a:r>
            <a:endParaRPr lang="en-GB" sz="2000" dirty="0"/>
          </a:p>
          <a:p>
            <a:r>
              <a:rPr lang="en-GB" sz="2000" dirty="0" smtClean="0"/>
              <a:t>Further research:</a:t>
            </a:r>
          </a:p>
          <a:p>
            <a:r>
              <a:rPr lang="en-GB" sz="2000" dirty="0" smtClean="0"/>
              <a:t>NSPCC: Disguised compliance</a:t>
            </a:r>
          </a:p>
          <a:p>
            <a:r>
              <a:rPr lang="en-GB" sz="2000" dirty="0" smtClean="0"/>
              <a:t>C4EO Briefing</a:t>
            </a:r>
          </a:p>
          <a:p>
            <a:r>
              <a:rPr lang="en-GB" sz="2000" dirty="0" smtClean="0"/>
              <a:t>Action for Children: Be Professionally Curious!</a:t>
            </a:r>
          </a:p>
          <a:p>
            <a:r>
              <a:rPr lang="en-GB" sz="2000" dirty="0" smtClean="0"/>
              <a:t>Ten pitfalls &amp; how to avoid them</a:t>
            </a:r>
          </a:p>
          <a:p>
            <a:r>
              <a:rPr lang="en-GB" sz="2000" dirty="0" smtClean="0"/>
              <a:t>Working with families who display disguised compliance</a:t>
            </a:r>
            <a:endParaRPr lang="en-GB"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466" y="5211661"/>
            <a:ext cx="7559040" cy="1567512"/>
          </a:xfrm>
          <a:prstGeom prst="rect">
            <a:avLst/>
          </a:prstGeom>
        </p:spPr>
      </p:pic>
    </p:spTree>
    <p:extLst>
      <p:ext uri="{BB962C8B-B14F-4D97-AF65-F5344CB8AC3E}">
        <p14:creationId xmlns:p14="http://schemas.microsoft.com/office/powerpoint/2010/main" val="3373633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207</TotalTime>
  <Words>549</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Trebuchet MS</vt:lpstr>
      <vt:lpstr>Wingdings 3</vt:lpstr>
      <vt:lpstr>Facet</vt:lpstr>
      <vt:lpstr>Professional Curiosity - 7 Minute Briefing</vt:lpstr>
      <vt:lpstr>1. WHAT IS IT?</vt:lpstr>
      <vt:lpstr>2. WHAT IS IT? </vt:lpstr>
      <vt:lpstr>3. WHAT IS IT?      </vt:lpstr>
      <vt:lpstr>4. RECOGNITION</vt:lpstr>
      <vt:lpstr>5. KEY ISSUES      </vt:lpstr>
      <vt:lpstr>6. HOW TO REPSOND  </vt:lpstr>
      <vt:lpstr>7. ACTION  </vt:lpstr>
    </vt:vector>
  </TitlesOfParts>
  <Company>Denbighshire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TRIAWD GWENWYNIG – BRIFFIAD 7 MUNUD  TOXIC TRIO – 7 MINUTE BRIEFING</dc:title>
  <dc:creator>Pauline Bird</dc:creator>
  <cp:lastModifiedBy>Shioda, Zoe</cp:lastModifiedBy>
  <cp:revision>30</cp:revision>
  <dcterms:created xsi:type="dcterms:W3CDTF">2017-10-11T14:35:31Z</dcterms:created>
  <dcterms:modified xsi:type="dcterms:W3CDTF">2018-08-08T13:57:37Z</dcterms:modified>
</cp:coreProperties>
</file>