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20039" autoAdjust="0"/>
    <p:restoredTop sz="94660"/>
  </p:normalViewPr>
  <p:slideViewPr>
    <p:cSldViewPr snapToGrid="0">
      <p:cViewPr varScale="1">
        <p:scale>
          <a:sx n="91" d="100"/>
          <a:sy n="91"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23149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00897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91683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46670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2437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35935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5389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73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16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941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421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300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100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007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168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4687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8/15/2018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9572199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362" y="2255386"/>
            <a:ext cx="9861038" cy="1990794"/>
          </a:xfrm>
        </p:spPr>
        <p:txBody>
          <a:bodyPr>
            <a:normAutofit/>
          </a:bodyPr>
          <a:lstStyle/>
          <a:p>
            <a:pPr algn="ctr"/>
            <a:r>
              <a:rPr lang="en-GB" dirty="0" smtClean="0">
                <a:effectLst>
                  <a:outerShdw blurRad="38100" dist="38100" dir="2700000" algn="tl">
                    <a:srgbClr val="000000">
                      <a:alpha val="43137"/>
                    </a:srgbClr>
                  </a:outerShdw>
                </a:effectLst>
              </a:rPr>
              <a:t>Critical Thinking</a:t>
            </a:r>
            <a:r>
              <a:rPr lang="en-GB" dirty="0" smtClean="0">
                <a:effectLst>
                  <a:outerShdw blurRad="38100" dist="38100" dir="2700000" algn="tl">
                    <a:srgbClr val="000000">
                      <a:alpha val="43137"/>
                    </a:srgbClr>
                  </a:outerShdw>
                </a:effectLst>
              </a:rPr>
              <a:t/>
            </a:r>
            <a:br>
              <a:rPr lang="en-GB"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- 7 Minute Briefing</a:t>
            </a:r>
            <a:endParaRPr lang="en-GB" dirty="0">
              <a:effectLst>
                <a:outerShdw blurRad="38100" dist="38100" dir="2700000" algn="tl">
                  <a:srgbClr val="000000">
                    <a:alpha val="43137"/>
                  </a:srgbClr>
                </a:outerShdw>
              </a:effectLst>
            </a:endParaRP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r="18201"/>
          <a:stretch/>
        </p:blipFill>
        <p:spPr bwMode="auto">
          <a:xfrm>
            <a:off x="914400" y="0"/>
            <a:ext cx="4099034" cy="2498649"/>
          </a:xfrm>
          <a:prstGeom prst="rect">
            <a:avLst/>
          </a:prstGeom>
          <a:ln>
            <a:noFill/>
          </a:ln>
          <a:extLst>
            <a:ext uri="{53640926-AAD7-44D8-BBD7-CCE9431645EC}">
              <a14:shadowObscured xmlns:a14="http://schemas.microsoft.com/office/drawing/2010/main"/>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5716" y="5056632"/>
            <a:ext cx="7559040" cy="1801368"/>
          </a:xfrm>
          <a:prstGeom prst="rect">
            <a:avLst/>
          </a:prstGeom>
        </p:spPr>
      </p:pic>
    </p:spTree>
    <p:extLst>
      <p:ext uri="{BB962C8B-B14F-4D97-AF65-F5344CB8AC3E}">
        <p14:creationId xmlns:p14="http://schemas.microsoft.com/office/powerpoint/2010/main" val="18311582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890" y="624110"/>
            <a:ext cx="8911687" cy="575516"/>
          </a:xfrm>
        </p:spPr>
        <p:txBody>
          <a:bodyPr>
            <a:normAutofit fontScale="90000"/>
          </a:bodyPr>
          <a:lstStyle/>
          <a:p>
            <a:r>
              <a:rPr lang="en-GB" sz="3200" dirty="0" smtClean="0"/>
              <a:t>1. WHAT IS IT?</a:t>
            </a:r>
            <a:endParaRPr lang="en-GB" sz="3200" dirty="0"/>
          </a:p>
        </p:txBody>
      </p:sp>
      <p:sp>
        <p:nvSpPr>
          <p:cNvPr id="4" name="Content Placeholder 3"/>
          <p:cNvSpPr>
            <a:spLocks noGrp="1"/>
          </p:cNvSpPr>
          <p:nvPr>
            <p:ph sz="half" idx="2"/>
          </p:nvPr>
        </p:nvSpPr>
        <p:spPr>
          <a:xfrm>
            <a:off x="851176" y="1222093"/>
            <a:ext cx="8282314" cy="4190736"/>
          </a:xfrm>
        </p:spPr>
        <p:txBody>
          <a:bodyPr>
            <a:noAutofit/>
          </a:bodyPr>
          <a:lstStyle/>
          <a:p>
            <a:r>
              <a:rPr lang="en-GB" sz="2000" dirty="0" smtClean="0"/>
              <a:t>Critical thinking is </a:t>
            </a:r>
            <a:r>
              <a:rPr lang="en-GB" sz="2000" b="1" dirty="0" smtClean="0"/>
              <a:t>purposeful</a:t>
            </a:r>
            <a:r>
              <a:rPr lang="en-GB" sz="2000" dirty="0" smtClean="0"/>
              <a:t>. It involves maintaining an </a:t>
            </a:r>
            <a:r>
              <a:rPr lang="en-GB" sz="2000" b="1" dirty="0" smtClean="0"/>
              <a:t>open minded attitude </a:t>
            </a:r>
            <a:r>
              <a:rPr lang="en-GB" sz="2000" dirty="0" smtClean="0"/>
              <a:t>&amp; being able to think </a:t>
            </a:r>
            <a:r>
              <a:rPr lang="en-GB" sz="2000" b="1" dirty="0" smtClean="0"/>
              <a:t>about different ways of understanding the information before you</a:t>
            </a:r>
            <a:r>
              <a:rPr lang="en-GB" sz="2000" dirty="0" smtClean="0"/>
              <a:t>.</a:t>
            </a:r>
          </a:p>
          <a:p>
            <a:r>
              <a:rPr lang="en-GB" sz="2000" dirty="0" smtClean="0"/>
              <a:t>Critical thinking also includes a process of evaluating claims and arguments in order to come to a logical and consistent conclusions, assessing these conclusions against clear and relevant criteria or standards and being able to spell out the reasons for the judgements you have made. </a:t>
            </a:r>
            <a:endParaRPr lang="en-GB" sz="2000" dirty="0"/>
          </a:p>
        </p:txBody>
      </p:sp>
    </p:spTree>
    <p:extLst>
      <p:ext uri="{BB962C8B-B14F-4D97-AF65-F5344CB8AC3E}">
        <p14:creationId xmlns:p14="http://schemas.microsoft.com/office/powerpoint/2010/main" val="193223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5027" y="624110"/>
            <a:ext cx="8911687" cy="642628"/>
          </a:xfrm>
        </p:spPr>
        <p:txBody>
          <a:bodyPr>
            <a:normAutofit fontScale="90000"/>
          </a:bodyPr>
          <a:lstStyle/>
          <a:p>
            <a:r>
              <a:rPr lang="en-GB" sz="3200" dirty="0" smtClean="0"/>
              <a:t>2. WHAT IS IT?</a:t>
            </a:r>
            <a:r>
              <a:rPr lang="en-GB" sz="3200" dirty="0"/>
              <a:t/>
            </a:r>
            <a:br>
              <a:rPr lang="en-GB" sz="3200" dirty="0"/>
            </a:br>
            <a:endParaRPr lang="en-GB" sz="3200" dirty="0"/>
          </a:p>
        </p:txBody>
      </p:sp>
      <p:sp>
        <p:nvSpPr>
          <p:cNvPr id="4" name="Content Placeholder 3"/>
          <p:cNvSpPr>
            <a:spLocks noGrp="1"/>
          </p:cNvSpPr>
          <p:nvPr>
            <p:ph sz="half" idx="2"/>
          </p:nvPr>
        </p:nvSpPr>
        <p:spPr>
          <a:xfrm>
            <a:off x="1475133" y="1266738"/>
            <a:ext cx="7952645" cy="4335276"/>
          </a:xfrm>
        </p:spPr>
        <p:txBody>
          <a:bodyPr>
            <a:normAutofit/>
          </a:bodyPr>
          <a:lstStyle/>
          <a:p>
            <a:r>
              <a:rPr lang="en-GB" sz="2000" dirty="0" smtClean="0"/>
              <a:t>Core skills such as professional curiosity, professional judgement, the ability to conduct rigorous assessments and draw conclusions are vital to safe planning.</a:t>
            </a:r>
          </a:p>
          <a:p>
            <a:r>
              <a:rPr lang="en-GB" sz="2000" dirty="0" smtClean="0"/>
              <a:t>Practitioners must have an understanding of the blocks and challenges in safeguarding work and apply strategies to manage these, including situations of hostility and disguised compliance and to challenge their own and others’ practice both at individual and agency level.</a:t>
            </a:r>
            <a:endParaRPr lang="en-GB" sz="2000" dirty="0"/>
          </a:p>
          <a:p>
            <a:pPr marL="0" indent="0">
              <a:buNone/>
            </a:pPr>
            <a:endParaRPr lang="en-GB" dirty="0"/>
          </a:p>
        </p:txBody>
      </p:sp>
    </p:spTree>
    <p:extLst>
      <p:ext uri="{BB962C8B-B14F-4D97-AF65-F5344CB8AC3E}">
        <p14:creationId xmlns:p14="http://schemas.microsoft.com/office/powerpoint/2010/main" val="4004014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769" y="624109"/>
            <a:ext cx="9646037" cy="776851"/>
          </a:xfrm>
        </p:spPr>
        <p:txBody>
          <a:bodyPr>
            <a:normAutofit fontScale="90000"/>
          </a:bodyPr>
          <a:lstStyle/>
          <a:p>
            <a:r>
              <a:rPr lang="nn-NO" dirty="0" smtClean="0"/>
              <a:t>3</a:t>
            </a:r>
            <a:r>
              <a:rPr lang="nn-NO" dirty="0"/>
              <a:t>. </a:t>
            </a:r>
            <a:r>
              <a:rPr lang="nn-NO" dirty="0" smtClean="0"/>
              <a:t>WHAT IS IT?</a:t>
            </a:r>
            <a:br>
              <a:rPr lang="nn-NO" dirty="0" smtClean="0"/>
            </a:br>
            <a:r>
              <a:rPr lang="nn-NO" dirty="0" smtClean="0"/>
              <a:t>    </a:t>
            </a:r>
            <a:r>
              <a:rPr lang="nn-NO" dirty="0"/>
              <a:t/>
            </a:r>
            <a:br>
              <a:rPr lang="nn-NO" dirty="0"/>
            </a:br>
            <a:endParaRPr lang="nn-NO" dirty="0"/>
          </a:p>
        </p:txBody>
      </p:sp>
      <p:sp>
        <p:nvSpPr>
          <p:cNvPr id="4" name="Content Placeholder 3"/>
          <p:cNvSpPr>
            <a:spLocks noGrp="1"/>
          </p:cNvSpPr>
          <p:nvPr>
            <p:ph sz="half" idx="2"/>
          </p:nvPr>
        </p:nvSpPr>
        <p:spPr>
          <a:xfrm>
            <a:off x="1079768" y="1393534"/>
            <a:ext cx="7822494" cy="3819597"/>
          </a:xfrm>
        </p:spPr>
        <p:txBody>
          <a:bodyPr>
            <a:noAutofit/>
          </a:bodyPr>
          <a:lstStyle/>
          <a:p>
            <a:r>
              <a:rPr lang="en-GB" sz="2000" dirty="0" smtClean="0"/>
              <a:t>Critical thinkers are:</a:t>
            </a:r>
          </a:p>
          <a:p>
            <a:r>
              <a:rPr lang="en-GB" sz="2000" dirty="0" smtClean="0"/>
              <a:t>Open to new information and will seek and consider alternative hypothesis</a:t>
            </a:r>
          </a:p>
          <a:p>
            <a:r>
              <a:rPr lang="en-GB" sz="2000" dirty="0" smtClean="0"/>
              <a:t>Aware that stress and the opinions of others can distort thinking</a:t>
            </a:r>
          </a:p>
          <a:p>
            <a:r>
              <a:rPr lang="en-GB" sz="2000" dirty="0" smtClean="0"/>
              <a:t>Able to consider information from multiple sources, even those that have opposing views</a:t>
            </a:r>
          </a:p>
          <a:p>
            <a:r>
              <a:rPr lang="en-GB" sz="2000" dirty="0" smtClean="0"/>
              <a:t>Self aware, self reflective, active listeners and empathetic</a:t>
            </a:r>
            <a:endParaRPr lang="en-GB" sz="2000" dirty="0"/>
          </a:p>
          <a:p>
            <a:endParaRPr lang="en-GB" sz="2000" dirty="0"/>
          </a:p>
        </p:txBody>
      </p:sp>
    </p:spTree>
    <p:extLst>
      <p:ext uri="{BB962C8B-B14F-4D97-AF65-F5344CB8AC3E}">
        <p14:creationId xmlns:p14="http://schemas.microsoft.com/office/powerpoint/2010/main" val="149480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822" y="401656"/>
            <a:ext cx="9376266" cy="709740"/>
          </a:xfrm>
        </p:spPr>
        <p:txBody>
          <a:bodyPr>
            <a:normAutofit/>
          </a:bodyPr>
          <a:lstStyle/>
          <a:p>
            <a:r>
              <a:rPr lang="nn-NO" sz="3200" dirty="0" smtClean="0"/>
              <a:t>4. </a:t>
            </a:r>
            <a:r>
              <a:rPr lang="nn-NO" sz="3200" dirty="0" smtClean="0"/>
              <a:t>RECOGNITION</a:t>
            </a:r>
            <a:endParaRPr lang="en-GB" sz="3200" dirty="0"/>
          </a:p>
        </p:txBody>
      </p:sp>
      <p:sp>
        <p:nvSpPr>
          <p:cNvPr id="4" name="Content Placeholder 3"/>
          <p:cNvSpPr>
            <a:spLocks noGrp="1"/>
          </p:cNvSpPr>
          <p:nvPr>
            <p:ph sz="half" idx="2"/>
          </p:nvPr>
        </p:nvSpPr>
        <p:spPr>
          <a:xfrm>
            <a:off x="1087821" y="1111397"/>
            <a:ext cx="8287407" cy="3166313"/>
          </a:xfrm>
        </p:spPr>
        <p:txBody>
          <a:bodyPr>
            <a:noAutofit/>
          </a:bodyPr>
          <a:lstStyle/>
          <a:p>
            <a:r>
              <a:rPr lang="en-GB" sz="2000" dirty="0" smtClean="0"/>
              <a:t>It is important that practitioners are willing and able t recognise that a previous decision may have been wrong – though reasonable at the time when the decision was made. These mistakes are an inevitable part of practice and recognising them is an essential element of good practice. </a:t>
            </a:r>
            <a:endParaRPr lang="en-GB" sz="2000" dirty="0"/>
          </a:p>
        </p:txBody>
      </p:sp>
    </p:spTree>
    <p:extLst>
      <p:ext uri="{BB962C8B-B14F-4D97-AF65-F5344CB8AC3E}">
        <p14:creationId xmlns:p14="http://schemas.microsoft.com/office/powerpoint/2010/main" val="415933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020" y="582069"/>
            <a:ext cx="9659033" cy="642628"/>
          </a:xfrm>
        </p:spPr>
        <p:txBody>
          <a:bodyPr>
            <a:normAutofit fontScale="90000"/>
          </a:bodyPr>
          <a:lstStyle/>
          <a:p>
            <a:r>
              <a:rPr lang="en-GB" dirty="0" smtClean="0"/>
              <a:t>5. </a:t>
            </a:r>
            <a:r>
              <a:rPr lang="en-GB" dirty="0" smtClean="0"/>
              <a:t>KEY ISSUES</a:t>
            </a:r>
            <a:r>
              <a:rPr lang="en-GB" dirty="0"/>
              <a:t>				</a:t>
            </a:r>
            <a:r>
              <a:rPr lang="en-GB" dirty="0" smtClean="0"/>
              <a:t>	</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1278019" y="1224698"/>
            <a:ext cx="7718835" cy="3820268"/>
          </a:xfrm>
        </p:spPr>
        <p:txBody>
          <a:bodyPr>
            <a:normAutofit/>
          </a:bodyPr>
          <a:lstStyle/>
          <a:p>
            <a:r>
              <a:rPr lang="en-GB" sz="2000" dirty="0" smtClean="0"/>
              <a:t>Consensus isn’t always safe. The fact that everyone agrees does not mean that they are right – and certainly does not keep a child safe. There is no safety in numbers – risk does not decrease because more people agree.</a:t>
            </a:r>
          </a:p>
          <a:p>
            <a:r>
              <a:rPr lang="en-GB" sz="2000" dirty="0" smtClean="0"/>
              <a:t>Minority views are important and must be considered and noted within multi-agency work. Consider what it is about that worker’s experience that differs from others.</a:t>
            </a:r>
            <a:endParaRPr lang="en-GB" sz="2000" dirty="0"/>
          </a:p>
          <a:p>
            <a:endParaRPr lang="en-GB" dirty="0"/>
          </a:p>
        </p:txBody>
      </p:sp>
    </p:spTree>
    <p:extLst>
      <p:ext uri="{BB962C8B-B14F-4D97-AF65-F5344CB8AC3E}">
        <p14:creationId xmlns:p14="http://schemas.microsoft.com/office/powerpoint/2010/main" val="1715438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942" y="571558"/>
            <a:ext cx="9315084" cy="768462"/>
          </a:xfrm>
        </p:spPr>
        <p:txBody>
          <a:bodyPr>
            <a:normAutofit fontScale="90000"/>
          </a:bodyPr>
          <a:lstStyle/>
          <a:p>
            <a:r>
              <a:rPr lang="en-GB" dirty="0" smtClean="0"/>
              <a:t>6</a:t>
            </a:r>
            <a:r>
              <a:rPr lang="en-GB" dirty="0"/>
              <a:t>. </a:t>
            </a:r>
            <a:r>
              <a:rPr lang="en-GB" dirty="0" smtClean="0"/>
              <a:t>HOW TO RESPOND</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1085942" y="1340021"/>
            <a:ext cx="6849368" cy="4072807"/>
          </a:xfrm>
        </p:spPr>
        <p:txBody>
          <a:bodyPr>
            <a:noAutofit/>
          </a:bodyPr>
          <a:lstStyle/>
          <a:p>
            <a:r>
              <a:rPr lang="en-GB" sz="2400" dirty="0" smtClean="0"/>
              <a:t>What is the assessment for?</a:t>
            </a:r>
          </a:p>
          <a:p>
            <a:r>
              <a:rPr lang="en-GB" sz="2400" dirty="0" smtClean="0"/>
              <a:t>What is the story?</a:t>
            </a:r>
          </a:p>
          <a:p>
            <a:r>
              <a:rPr lang="en-GB" sz="2400" dirty="0" smtClean="0"/>
              <a:t>What does the story mean?</a:t>
            </a:r>
          </a:p>
          <a:p>
            <a:r>
              <a:rPr lang="en-GB" sz="2400" dirty="0" smtClean="0"/>
              <a:t>What needs to happen?</a:t>
            </a:r>
          </a:p>
          <a:p>
            <a:r>
              <a:rPr lang="en-GB" sz="2400" dirty="0" smtClean="0"/>
              <a:t>How do we know we are making progress?</a:t>
            </a:r>
            <a:endParaRPr lang="en-GB" sz="2400" dirty="0"/>
          </a:p>
          <a:p>
            <a:endParaRPr lang="en-GB" dirty="0"/>
          </a:p>
        </p:txBody>
      </p:sp>
    </p:spTree>
    <p:extLst>
      <p:ext uri="{BB962C8B-B14F-4D97-AF65-F5344CB8AC3E}">
        <p14:creationId xmlns:p14="http://schemas.microsoft.com/office/powerpoint/2010/main" val="3977919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079" y="336090"/>
            <a:ext cx="8911687" cy="888703"/>
          </a:xfrm>
        </p:spPr>
        <p:txBody>
          <a:bodyPr>
            <a:normAutofit fontScale="90000"/>
          </a:bodyPr>
          <a:lstStyle/>
          <a:p>
            <a:r>
              <a:rPr lang="en-GB" dirty="0" smtClean="0"/>
              <a:t>7</a:t>
            </a:r>
            <a:r>
              <a:rPr lang="en-GB" dirty="0"/>
              <a:t>. </a:t>
            </a:r>
            <a:r>
              <a:rPr lang="en-GB" dirty="0" smtClean="0"/>
              <a:t>ACTION</a:t>
            </a:r>
            <a:r>
              <a:rPr lang="en-GB" dirty="0"/>
              <a:t/>
            </a:r>
            <a:br>
              <a:rPr lang="en-GB" dirty="0"/>
            </a:br>
            <a:r>
              <a:rPr lang="en-GB" dirty="0"/>
              <a:t/>
            </a:r>
            <a:br>
              <a:rPr lang="en-GB" dirty="0"/>
            </a:br>
            <a:endParaRPr lang="en-GB" dirty="0"/>
          </a:p>
        </p:txBody>
      </p:sp>
      <p:sp>
        <p:nvSpPr>
          <p:cNvPr id="4" name="Content Placeholder 3"/>
          <p:cNvSpPr>
            <a:spLocks noGrp="1"/>
          </p:cNvSpPr>
          <p:nvPr>
            <p:ph sz="half" idx="2"/>
          </p:nvPr>
        </p:nvSpPr>
        <p:spPr>
          <a:xfrm>
            <a:off x="1273242" y="1224793"/>
            <a:ext cx="8123005" cy="3588945"/>
          </a:xfrm>
        </p:spPr>
        <p:txBody>
          <a:bodyPr>
            <a:normAutofit lnSpcReduction="10000"/>
          </a:bodyPr>
          <a:lstStyle/>
          <a:p>
            <a:pPr marL="0" indent="0">
              <a:buNone/>
            </a:pPr>
            <a:r>
              <a:rPr lang="en-GB" sz="2400" dirty="0"/>
              <a:t>Speak to your agency safeguarding lead if you have any concerns. </a:t>
            </a:r>
            <a:endParaRPr lang="en-GB" sz="2000" dirty="0"/>
          </a:p>
          <a:p>
            <a:r>
              <a:rPr lang="en-GB" sz="2000" dirty="0" smtClean="0"/>
              <a:t>Developing the habits required to support critical thinking takes conscious effort. Treat your first reaction to a situation, issues or person as temporary. Resist the urge to pass judgement based only upon initial reactions.</a:t>
            </a:r>
          </a:p>
          <a:p>
            <a:r>
              <a:rPr lang="en-GB" sz="2000" dirty="0" smtClean="0"/>
              <a:t>Have you observed carefully?</a:t>
            </a:r>
          </a:p>
          <a:p>
            <a:r>
              <a:rPr lang="en-GB" sz="2000" dirty="0" smtClean="0"/>
              <a:t>Examine your reaction(s). Try to understand why you reacted the way you did. What assumptions were you making? What previous experiences may have contributed to your reaction? </a:t>
            </a:r>
            <a:endParaRPr lang="en-GB" sz="2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5716" y="5056632"/>
            <a:ext cx="7559040" cy="1801368"/>
          </a:xfrm>
          <a:prstGeom prst="rect">
            <a:avLst/>
          </a:prstGeom>
        </p:spPr>
      </p:pic>
    </p:spTree>
    <p:extLst>
      <p:ext uri="{BB962C8B-B14F-4D97-AF65-F5344CB8AC3E}">
        <p14:creationId xmlns:p14="http://schemas.microsoft.com/office/powerpoint/2010/main" val="3373633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194</TotalTime>
  <Words>464</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Critical Thinking - 7 Minute Briefing</vt:lpstr>
      <vt:lpstr>1. WHAT IS IT?</vt:lpstr>
      <vt:lpstr>2. WHAT IS IT? </vt:lpstr>
      <vt:lpstr>3. WHAT IS IT?      </vt:lpstr>
      <vt:lpstr>4. RECOGNITION</vt:lpstr>
      <vt:lpstr>5. KEY ISSUES       </vt:lpstr>
      <vt:lpstr>6. HOW TO RESPOND  </vt:lpstr>
      <vt:lpstr>7. ACTION  </vt:lpstr>
    </vt:vector>
  </TitlesOfParts>
  <Company>Denbighshire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Shioda, Zoe</cp:lastModifiedBy>
  <cp:revision>29</cp:revision>
  <dcterms:created xsi:type="dcterms:W3CDTF">2017-10-11T14:35:31Z</dcterms:created>
  <dcterms:modified xsi:type="dcterms:W3CDTF">2018-08-15T08:01:02Z</dcterms:modified>
</cp:coreProperties>
</file>