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0039" autoAdjust="0"/>
    <p:restoredTop sz="94660"/>
  </p:normalViewPr>
  <p:slideViewPr>
    <p:cSldViewPr snapToGrid="0">
      <p:cViewPr varScale="1">
        <p:scale>
          <a:sx n="91" d="100"/>
          <a:sy n="91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1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5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5177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47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5358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14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7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1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2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1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4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52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2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61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1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8/8/2018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5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362" y="2255386"/>
            <a:ext cx="9861038" cy="1990794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County Lines Drug Gangs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- 7 Minute Briefing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51" y="0"/>
            <a:ext cx="6974205" cy="2371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66" y="5211661"/>
            <a:ext cx="7559040" cy="15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890" y="624110"/>
            <a:ext cx="8911687" cy="575516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1. WHAT IS IT?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1176" y="1222092"/>
            <a:ext cx="6590147" cy="4243287"/>
          </a:xfrm>
        </p:spPr>
        <p:txBody>
          <a:bodyPr>
            <a:noAutofit/>
          </a:bodyPr>
          <a:lstStyle/>
          <a:p>
            <a:r>
              <a:rPr lang="en-GB" sz="2000" dirty="0"/>
              <a:t>Whilst there is no official definition, typical county lines activity involves an urban criminal gang travelling to smaller locations to sell heroin/crack cocaine. </a:t>
            </a:r>
          </a:p>
          <a:p>
            <a:r>
              <a:rPr lang="en-GB" sz="2000" dirty="0"/>
              <a:t>The group will use a single telephone number for customers ordering drugs, operated from outside the area, which becomes their ‘brand’. </a:t>
            </a:r>
          </a:p>
          <a:p>
            <a:r>
              <a:rPr lang="en-GB" sz="2000" dirty="0"/>
              <a:t> The gangs tend to use a local property, generally belonging to a vulnerable person, as a base for their activities. This is often taken over by force or coercion (</a:t>
            </a:r>
            <a:r>
              <a:rPr lang="en-GB" sz="2000" dirty="0" err="1"/>
              <a:t>cuckcooing</a:t>
            </a:r>
            <a:r>
              <a:rPr lang="en-GB" sz="2000" dirty="0"/>
              <a:t>), and in some instances victims have left their homes in fear of violence.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322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027" y="624110"/>
            <a:ext cx="8911687" cy="642628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2. WHAT IS IT?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5134" y="1266738"/>
            <a:ext cx="5966190" cy="4471910"/>
          </a:xfrm>
        </p:spPr>
        <p:txBody>
          <a:bodyPr>
            <a:normAutofit/>
          </a:bodyPr>
          <a:lstStyle/>
          <a:p>
            <a:r>
              <a:rPr lang="en-GB" sz="2000" dirty="0"/>
              <a:t>They employ various tactics to evade detection, including rotating gang members between locations so they are not identified by the police or competitors, &amp; using women &amp; children to transport drugs in the  belief that they are less likely to be stopped and searched.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0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769" y="624109"/>
            <a:ext cx="9646037" cy="776851"/>
          </a:xfrm>
        </p:spPr>
        <p:txBody>
          <a:bodyPr>
            <a:normAutofit fontScale="90000"/>
          </a:bodyPr>
          <a:lstStyle/>
          <a:p>
            <a:r>
              <a:rPr lang="nn-NO" dirty="0" smtClean="0"/>
              <a:t>3</a:t>
            </a:r>
            <a:r>
              <a:rPr lang="nn-NO" dirty="0"/>
              <a:t>. </a:t>
            </a:r>
            <a:r>
              <a:rPr lang="nn-NO" dirty="0" smtClean="0"/>
              <a:t>WHAT IS IT?</a:t>
            </a:r>
            <a:br>
              <a:rPr lang="nn-NO" dirty="0" smtClean="0"/>
            </a:br>
            <a:r>
              <a:rPr lang="nn-NO" dirty="0" smtClean="0"/>
              <a:t>    </a:t>
            </a:r>
            <a:r>
              <a:rPr lang="nn-NO" dirty="0"/>
              <a:t/>
            </a:r>
            <a:br>
              <a:rPr lang="nn-NO" dirty="0"/>
            </a:br>
            <a:endParaRPr lang="nn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9768" y="1393534"/>
            <a:ext cx="6361556" cy="3872149"/>
          </a:xfrm>
        </p:spPr>
        <p:txBody>
          <a:bodyPr>
            <a:noAutofit/>
          </a:bodyPr>
          <a:lstStyle/>
          <a:p>
            <a:r>
              <a:rPr lang="en-GB" sz="2000" dirty="0"/>
              <a:t>County lines gangs pose a significant threat to vulnerable adults and children, upon whom they rely to conduct and/or facilitate this criminality. </a:t>
            </a:r>
          </a:p>
          <a:p>
            <a:r>
              <a:rPr lang="en-GB" sz="2000" dirty="0"/>
              <a:t>Over 70% of police forces in England and Wales, including North Wales Police, are now reporting established activity within their area </a:t>
            </a:r>
          </a:p>
          <a:p>
            <a:r>
              <a:rPr lang="en-GB" sz="2000" dirty="0"/>
              <a:t>Gang members are generally in their late teens to mid-twenties.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94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822" y="401656"/>
            <a:ext cx="9376266" cy="709740"/>
          </a:xfrm>
        </p:spPr>
        <p:txBody>
          <a:bodyPr>
            <a:normAutofit/>
          </a:bodyPr>
          <a:lstStyle/>
          <a:p>
            <a:r>
              <a:rPr lang="nn-NO" sz="3200" dirty="0" smtClean="0"/>
              <a:t>4. </a:t>
            </a:r>
            <a:r>
              <a:rPr lang="nn-NO" sz="3200" dirty="0" smtClean="0"/>
              <a:t>WHAT IS IT?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821" y="1111397"/>
            <a:ext cx="6605751" cy="3103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/>
              <a:t>Motivators for setting up include: </a:t>
            </a:r>
            <a:endParaRPr lang="en-GB" sz="2000" dirty="0"/>
          </a:p>
          <a:p>
            <a:r>
              <a:rPr lang="en-GB" sz="2000" dirty="0"/>
              <a:t>A receptive customer base </a:t>
            </a:r>
          </a:p>
          <a:p>
            <a:r>
              <a:rPr lang="en-GB" sz="2000" dirty="0"/>
              <a:t>Less competition </a:t>
            </a:r>
          </a:p>
          <a:p>
            <a:r>
              <a:rPr lang="en-GB" sz="2000" dirty="0"/>
              <a:t>Less risk of being the target of a shooting </a:t>
            </a:r>
          </a:p>
          <a:p>
            <a:r>
              <a:rPr lang="en-GB" sz="2000" dirty="0"/>
              <a:t>Less likely to be known to police</a:t>
            </a:r>
          </a:p>
          <a:p>
            <a:r>
              <a:rPr lang="en-GB" sz="2000" b="1" dirty="0"/>
              <a:t>Recent Trends </a:t>
            </a:r>
          </a:p>
          <a:p>
            <a:r>
              <a:rPr lang="en-GB" sz="2000" dirty="0"/>
              <a:t>The targeting of adults with mental health issues </a:t>
            </a:r>
          </a:p>
          <a:p>
            <a:r>
              <a:rPr lang="en-GB" sz="2000" dirty="0"/>
              <a:t>80% of police forces reported the exploitation of children, typically to deliver the drugs to customers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593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020" y="582069"/>
            <a:ext cx="9659033" cy="64262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5. </a:t>
            </a:r>
            <a:r>
              <a:rPr lang="en-GB" dirty="0" smtClean="0"/>
              <a:t>RECOGNITION</a:t>
            </a:r>
            <a:r>
              <a:rPr lang="en-GB" dirty="0"/>
              <a:t>					</a:t>
            </a:r>
            <a:r>
              <a:rPr lang="en-GB" dirty="0" smtClean="0"/>
              <a:t>	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8020" y="1224698"/>
            <a:ext cx="6215856" cy="3988434"/>
          </a:xfrm>
        </p:spPr>
        <p:txBody>
          <a:bodyPr>
            <a:normAutofit/>
          </a:bodyPr>
          <a:lstStyle/>
          <a:p>
            <a:r>
              <a:rPr lang="en-GB" sz="2000" dirty="0"/>
              <a:t>Children from urban areas are recruited by gangs to courier drugs and money to the county location, often by train but also via cars and coaches. </a:t>
            </a:r>
          </a:p>
          <a:p>
            <a:r>
              <a:rPr lang="en-GB" sz="2000" dirty="0"/>
              <a:t>Children are reported to have stayed in very poor conditions in cuckooed addresses that generally belong to Class A drug users.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43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942" y="571558"/>
            <a:ext cx="9315084" cy="7684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6</a:t>
            </a:r>
            <a:r>
              <a:rPr lang="en-GB" dirty="0"/>
              <a:t>. </a:t>
            </a:r>
            <a:r>
              <a:rPr lang="en-GB" dirty="0" smtClean="0"/>
              <a:t>KEY ISSUES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942" y="1340021"/>
            <a:ext cx="5672210" cy="4135870"/>
          </a:xfrm>
        </p:spPr>
        <p:txBody>
          <a:bodyPr>
            <a:noAutofit/>
          </a:bodyPr>
          <a:lstStyle/>
          <a:p>
            <a:r>
              <a:rPr lang="en-GB" sz="2400" dirty="0"/>
              <a:t> How do I find out more? </a:t>
            </a:r>
          </a:p>
          <a:p>
            <a:r>
              <a:rPr lang="en-GB" sz="2400" dirty="0"/>
              <a:t>How are children recruited? </a:t>
            </a:r>
          </a:p>
          <a:p>
            <a:r>
              <a:rPr lang="en-GB" sz="2400" dirty="0"/>
              <a:t>What are the signs? </a:t>
            </a:r>
          </a:p>
          <a:p>
            <a:r>
              <a:rPr lang="en-GB" sz="2400" dirty="0"/>
              <a:t>Are there links with CSE?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9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079" y="336090"/>
            <a:ext cx="8911687" cy="88870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7</a:t>
            </a:r>
            <a:r>
              <a:rPr lang="en-GB" dirty="0"/>
              <a:t>. </a:t>
            </a:r>
            <a:r>
              <a:rPr lang="en-GB" dirty="0" smtClean="0"/>
              <a:t>HOW TO RESPOND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9575" y="1224792"/>
            <a:ext cx="6472880" cy="3578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Speak to your agency safeguarding lead if you have any concerns. </a:t>
            </a:r>
            <a:endParaRPr lang="en-GB" sz="2000" dirty="0"/>
          </a:p>
          <a:p>
            <a:r>
              <a:rPr lang="en-GB" sz="2000" dirty="0"/>
              <a:t> Read the National Crime Agency Report (Nov 2016 )</a:t>
            </a:r>
          </a:p>
          <a:p>
            <a:r>
              <a:rPr lang="en-GB" sz="2000" dirty="0"/>
              <a:t> Home Office Guidance: Criminal exploitation of children &amp; vulnerable adults county lines. (2017) </a:t>
            </a:r>
          </a:p>
          <a:p>
            <a:r>
              <a:rPr lang="en-GB" sz="2000" dirty="0"/>
              <a:t>It’s Not Okay </a:t>
            </a:r>
          </a:p>
          <a:p>
            <a:r>
              <a:rPr lang="en-GB" sz="2000" dirty="0"/>
              <a:t>Trapped campaign </a:t>
            </a:r>
            <a:endParaRPr lang="en-GB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66" y="5211661"/>
            <a:ext cx="7559040" cy="15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3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183</TotalTime>
  <Words>422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County Lines Drug Gangs - 7 Minute Briefing</vt:lpstr>
      <vt:lpstr>1. WHAT IS IT?</vt:lpstr>
      <vt:lpstr>2. WHAT IS IT? </vt:lpstr>
      <vt:lpstr>3. WHAT IS IT?      </vt:lpstr>
      <vt:lpstr>4. WHAT IS IT?</vt:lpstr>
      <vt:lpstr>5. RECOGNITION        </vt:lpstr>
      <vt:lpstr>6. KEY ISSUES  </vt:lpstr>
      <vt:lpstr>7. HOW TO RESPOND  </vt:lpstr>
    </vt:vector>
  </TitlesOfParts>
  <Company>Denbighshire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TRIAWD GWENWYNIG – BRIFFIAD 7 MUNUD  TOXIC TRIO – 7 MINUTE BRIEFING</dc:title>
  <dc:creator>Pauline Bird</dc:creator>
  <cp:lastModifiedBy>Shioda, Zoe</cp:lastModifiedBy>
  <cp:revision>28</cp:revision>
  <dcterms:created xsi:type="dcterms:W3CDTF">2017-10-11T14:35:31Z</dcterms:created>
  <dcterms:modified xsi:type="dcterms:W3CDTF">2018-08-08T10:34:03Z</dcterms:modified>
</cp:coreProperties>
</file>