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39" autoAdjust="0"/>
    <p:restoredTop sz="94660"/>
  </p:normalViewPr>
  <p:slideViewPr>
    <p:cSldViewPr snapToGrid="0">
      <p:cViewPr varScale="1">
        <p:scale>
          <a:sx n="91" d="100"/>
          <a:sy n="91" d="100"/>
        </p:scale>
        <p:origin x="9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747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02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037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876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4859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2869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905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961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254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260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1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42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81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569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11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8/1/2018</a:t>
            </a:fld>
            <a:endParaRPr lang="en-US" dirty="0"/>
          </a:p>
        </p:txBody>
      </p:sp>
    </p:spTree>
    <p:extLst>
      <p:ext uri="{BB962C8B-B14F-4D97-AF65-F5344CB8AC3E}">
        <p14:creationId xmlns:p14="http://schemas.microsoft.com/office/powerpoint/2010/main" val="351594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9306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362" y="2255386"/>
            <a:ext cx="9861038" cy="1990794"/>
          </a:xfrm>
        </p:spPr>
        <p:txBody>
          <a:bodyPr>
            <a:normAutofit/>
          </a:bodyPr>
          <a:lstStyle/>
          <a:p>
            <a:pPr algn="ctr"/>
            <a:r>
              <a:rPr lang="en-GB" dirty="0" smtClean="0">
                <a:effectLst>
                  <a:outerShdw blurRad="38100" dist="38100" dir="2700000" algn="tl">
                    <a:srgbClr val="000000">
                      <a:alpha val="43137"/>
                    </a:srgbClr>
                  </a:outerShdw>
                </a:effectLst>
              </a:rPr>
              <a:t>Child Sexual Exploitation</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- 7 Minute Briefing</a:t>
            </a:r>
            <a:endParaRPr lang="en-GB" dirty="0">
              <a:effectLst>
                <a:outerShdw blurRad="38100" dist="38100" dir="2700000" algn="tl">
                  <a:srgbClr val="000000">
                    <a:alpha val="43137"/>
                  </a:srgbClr>
                </a:outerShdw>
              </a:effectLs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346139" y="130557"/>
            <a:ext cx="6974205" cy="2371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183115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90" y="624110"/>
            <a:ext cx="8911687" cy="575516"/>
          </a:xfrm>
        </p:spPr>
        <p:txBody>
          <a:bodyPr>
            <a:normAutofit fontScale="90000"/>
          </a:bodyPr>
          <a:lstStyle/>
          <a:p>
            <a:r>
              <a:rPr lang="en-GB" sz="3200" dirty="0" smtClean="0"/>
              <a:t>1. WHAT IS IT?</a:t>
            </a:r>
            <a:endParaRPr lang="en-GB" sz="3200" dirty="0"/>
          </a:p>
        </p:txBody>
      </p:sp>
      <p:sp>
        <p:nvSpPr>
          <p:cNvPr id="4" name="Content Placeholder 3"/>
          <p:cNvSpPr>
            <a:spLocks noGrp="1"/>
          </p:cNvSpPr>
          <p:nvPr>
            <p:ph sz="half" idx="2"/>
          </p:nvPr>
        </p:nvSpPr>
        <p:spPr>
          <a:xfrm>
            <a:off x="851176" y="1222092"/>
            <a:ext cx="6590147" cy="4243287"/>
          </a:xfrm>
        </p:spPr>
        <p:txBody>
          <a:bodyPr>
            <a:noAutofit/>
          </a:bodyPr>
          <a:lstStyle/>
          <a:p>
            <a:pPr marL="0" indent="0">
              <a:buNone/>
            </a:pPr>
            <a:r>
              <a:rPr lang="en-GB" sz="2000" dirty="0" smtClean="0"/>
              <a:t>CSE </a:t>
            </a:r>
            <a:r>
              <a:rPr lang="en-GB" sz="2000" dirty="0"/>
              <a:t>is a form of child sexual abuse. It occurs where an individual or group takes advantage of an imbalance of power to coerce, manipulate or deceive a child or young person under the age of 18 into sexual activity </a:t>
            </a:r>
            <a:endParaRPr lang="en-GB" sz="2000" dirty="0" smtClean="0"/>
          </a:p>
          <a:p>
            <a:pPr>
              <a:buAutoNum type="alphaLcParenBoth"/>
            </a:pPr>
            <a:r>
              <a:rPr lang="en-GB" sz="2000" dirty="0" smtClean="0"/>
              <a:t>in </a:t>
            </a:r>
            <a:r>
              <a:rPr lang="en-GB" sz="2000" dirty="0"/>
              <a:t>exchange for something the victim needs or wants, and/or </a:t>
            </a:r>
            <a:endParaRPr lang="en-GB" sz="2000" dirty="0" smtClean="0"/>
          </a:p>
          <a:p>
            <a:pPr>
              <a:buAutoNum type="alphaLcParenBoth"/>
            </a:pPr>
            <a:r>
              <a:rPr lang="en-GB" sz="2000" dirty="0" smtClean="0"/>
              <a:t> </a:t>
            </a:r>
            <a:r>
              <a:rPr lang="en-GB" sz="2000" dirty="0"/>
              <a:t>the financial advantage or increased status of the perpetrator or facilitator. The victim may have been sexually exploited even if the sexual activity appears consensual. CSE does not always involve physical contact; it can also occur </a:t>
            </a:r>
            <a:r>
              <a:rPr lang="en-GB" sz="2000" dirty="0" smtClean="0"/>
              <a:t>through </a:t>
            </a:r>
            <a:r>
              <a:rPr lang="en-GB" sz="2000" dirty="0"/>
              <a:t>the use of technology </a:t>
            </a:r>
          </a:p>
        </p:txBody>
      </p:sp>
    </p:spTree>
    <p:extLst>
      <p:ext uri="{BB962C8B-B14F-4D97-AF65-F5344CB8AC3E}">
        <p14:creationId xmlns:p14="http://schemas.microsoft.com/office/powerpoint/2010/main" val="193223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027" y="624110"/>
            <a:ext cx="8911687" cy="642628"/>
          </a:xfrm>
        </p:spPr>
        <p:txBody>
          <a:bodyPr>
            <a:normAutofit fontScale="90000"/>
          </a:bodyPr>
          <a:lstStyle/>
          <a:p>
            <a:r>
              <a:rPr lang="en-GB" sz="3200" dirty="0" smtClean="0"/>
              <a:t>2. WHAT IS IT?</a:t>
            </a:r>
            <a:r>
              <a:rPr lang="en-GB" sz="3200" dirty="0"/>
              <a:t/>
            </a:r>
            <a:br>
              <a:rPr lang="en-GB" sz="3200" dirty="0"/>
            </a:br>
            <a:endParaRPr lang="en-GB" sz="3200" dirty="0"/>
          </a:p>
        </p:txBody>
      </p:sp>
      <p:sp>
        <p:nvSpPr>
          <p:cNvPr id="4" name="Content Placeholder 3"/>
          <p:cNvSpPr>
            <a:spLocks noGrp="1"/>
          </p:cNvSpPr>
          <p:nvPr>
            <p:ph sz="half" idx="2"/>
          </p:nvPr>
        </p:nvSpPr>
        <p:spPr>
          <a:xfrm>
            <a:off x="1475134" y="1266738"/>
            <a:ext cx="5966190" cy="4471910"/>
          </a:xfrm>
        </p:spPr>
        <p:txBody>
          <a:bodyPr>
            <a:normAutofit fontScale="92500" lnSpcReduction="10000"/>
          </a:bodyPr>
          <a:lstStyle/>
          <a:p>
            <a:r>
              <a:rPr lang="en-GB" sz="2200" dirty="0" smtClean="0"/>
              <a:t>CSE is </a:t>
            </a:r>
            <a:r>
              <a:rPr lang="en-GB" sz="2200" dirty="0"/>
              <a:t>a terrible crime with </a:t>
            </a:r>
            <a:r>
              <a:rPr lang="en-GB" sz="2200" dirty="0" smtClean="0"/>
              <a:t> destructive </a:t>
            </a:r>
            <a:r>
              <a:rPr lang="en-GB" sz="2200" dirty="0"/>
              <a:t>and far reaching consequences for victims, their families, and society. It is not limited to any particular geography, ethnic or social background. Having a shared definition of CSE is critical to identification, monitoring &amp; effective multi-agency responses </a:t>
            </a:r>
            <a:endParaRPr lang="en-GB" sz="2200" dirty="0" smtClean="0"/>
          </a:p>
          <a:p>
            <a:r>
              <a:rPr lang="en-GB" sz="2200" dirty="0" smtClean="0"/>
              <a:t>The </a:t>
            </a:r>
            <a:r>
              <a:rPr lang="en-GB" sz="2200" dirty="0"/>
              <a:t>impacts of CSE are wide-ranging, &amp; can be profound &amp; long lasting. This is particularly true when victims do not receive appropriate support. Victims can suffer a range of health impacts including physical injuries, sexually transmitted infections &amp; longer-term gynaecological consequences for females </a:t>
            </a:r>
            <a:endParaRPr lang="en-GB" sz="2200" dirty="0" smtClean="0"/>
          </a:p>
          <a:p>
            <a:pPr marL="0" indent="0">
              <a:buNone/>
            </a:pPr>
            <a:endParaRPr lang="en-GB" dirty="0"/>
          </a:p>
        </p:txBody>
      </p:sp>
    </p:spTree>
    <p:extLst>
      <p:ext uri="{BB962C8B-B14F-4D97-AF65-F5344CB8AC3E}">
        <p14:creationId xmlns:p14="http://schemas.microsoft.com/office/powerpoint/2010/main" val="40040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69" y="624109"/>
            <a:ext cx="9646037" cy="776851"/>
          </a:xfrm>
        </p:spPr>
        <p:txBody>
          <a:bodyPr>
            <a:normAutofit fontScale="90000"/>
          </a:bodyPr>
          <a:lstStyle/>
          <a:p>
            <a:r>
              <a:rPr lang="nn-NO" dirty="0" smtClean="0"/>
              <a:t>3</a:t>
            </a:r>
            <a:r>
              <a:rPr lang="nn-NO" dirty="0"/>
              <a:t>. </a:t>
            </a:r>
            <a:r>
              <a:rPr lang="nn-NO" dirty="0" smtClean="0"/>
              <a:t>WHAT IS IT?</a:t>
            </a:r>
            <a:br>
              <a:rPr lang="nn-NO" dirty="0" smtClean="0"/>
            </a:br>
            <a:r>
              <a:rPr lang="nn-NO" dirty="0" smtClean="0"/>
              <a:t>    </a:t>
            </a:r>
            <a:r>
              <a:rPr lang="nn-NO" dirty="0"/>
              <a:t/>
            </a:r>
            <a:br>
              <a:rPr lang="nn-NO" dirty="0"/>
            </a:br>
            <a:endParaRPr lang="nn-NO" dirty="0"/>
          </a:p>
        </p:txBody>
      </p:sp>
      <p:sp>
        <p:nvSpPr>
          <p:cNvPr id="4" name="Content Placeholder 3"/>
          <p:cNvSpPr>
            <a:spLocks noGrp="1"/>
          </p:cNvSpPr>
          <p:nvPr>
            <p:ph sz="half" idx="2"/>
          </p:nvPr>
        </p:nvSpPr>
        <p:spPr>
          <a:xfrm>
            <a:off x="1079768" y="1393534"/>
            <a:ext cx="6025225" cy="4628894"/>
          </a:xfrm>
        </p:spPr>
        <p:txBody>
          <a:bodyPr>
            <a:noAutofit/>
          </a:bodyPr>
          <a:lstStyle/>
          <a:p>
            <a:r>
              <a:rPr lang="en-GB" sz="2000" dirty="0" smtClean="0"/>
              <a:t>Children/ Young People </a:t>
            </a:r>
            <a:r>
              <a:rPr lang="en-GB" sz="2000" dirty="0"/>
              <a:t>can experience emotional trauma/mental illness such as depression, self-harm, suicidal ideation, post-traumatic stress disorder &amp; drug/alcohol problems. </a:t>
            </a:r>
            <a:endParaRPr lang="en-GB" sz="2000" dirty="0" smtClean="0"/>
          </a:p>
          <a:p>
            <a:r>
              <a:rPr lang="en-GB" sz="2000" dirty="0" smtClean="0"/>
              <a:t>CSE </a:t>
            </a:r>
            <a:r>
              <a:rPr lang="en-GB" sz="2000" dirty="0"/>
              <a:t>also impacts longer-term, being associated with higher rates of youth offending, poor educational prospects, involvement in adult sex work, isolation from family &amp; friends, negative future relationships &amp; increased risk of other forms of violence or abuse</a:t>
            </a:r>
            <a:r>
              <a:rPr lang="en-GB" sz="2000" dirty="0" smtClean="0"/>
              <a:t>.</a:t>
            </a:r>
          </a:p>
          <a:p>
            <a:r>
              <a:rPr lang="en-GB" sz="2000" dirty="0" smtClean="0"/>
              <a:t> </a:t>
            </a:r>
            <a:r>
              <a:rPr lang="en-GB" sz="2000" dirty="0"/>
              <a:t>CSE can also create strong ripple effects on friendship circles, family networks &amp; the wider community. </a:t>
            </a:r>
          </a:p>
        </p:txBody>
      </p:sp>
    </p:spTree>
    <p:extLst>
      <p:ext uri="{BB962C8B-B14F-4D97-AF65-F5344CB8AC3E}">
        <p14:creationId xmlns:p14="http://schemas.microsoft.com/office/powerpoint/2010/main" val="14948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2" y="401656"/>
            <a:ext cx="9376266" cy="709740"/>
          </a:xfrm>
        </p:spPr>
        <p:txBody>
          <a:bodyPr>
            <a:normAutofit/>
          </a:bodyPr>
          <a:lstStyle/>
          <a:p>
            <a:r>
              <a:rPr lang="nn-NO" sz="3200" dirty="0" smtClean="0"/>
              <a:t>4. RECOGNITION</a:t>
            </a:r>
            <a:endParaRPr lang="en-GB" sz="3200" dirty="0"/>
          </a:p>
        </p:txBody>
      </p:sp>
      <p:sp>
        <p:nvSpPr>
          <p:cNvPr id="4" name="Content Placeholder 3"/>
          <p:cNvSpPr>
            <a:spLocks noGrp="1"/>
          </p:cNvSpPr>
          <p:nvPr>
            <p:ph sz="half" idx="2"/>
          </p:nvPr>
        </p:nvSpPr>
        <p:spPr>
          <a:xfrm>
            <a:off x="1087821" y="1111397"/>
            <a:ext cx="6185337" cy="4932051"/>
          </a:xfrm>
        </p:spPr>
        <p:txBody>
          <a:bodyPr>
            <a:noAutofit/>
          </a:bodyPr>
          <a:lstStyle/>
          <a:p>
            <a:pPr marL="0" indent="0">
              <a:buNone/>
            </a:pPr>
            <a:r>
              <a:rPr lang="en-GB" sz="2000" dirty="0" smtClean="0"/>
              <a:t> </a:t>
            </a:r>
            <a:r>
              <a:rPr lang="en-GB" sz="2000" dirty="0"/>
              <a:t>Like any other form of child sexual abuse, CSE: </a:t>
            </a:r>
          </a:p>
          <a:p>
            <a:r>
              <a:rPr lang="en-GB" sz="2000" dirty="0" smtClean="0"/>
              <a:t>Can </a:t>
            </a:r>
            <a:r>
              <a:rPr lang="en-GB" sz="2000" dirty="0"/>
              <a:t>affect any child or young person (male or female) under the age of 18 years, including 16/17 year olds who can legally consent to have sex. </a:t>
            </a:r>
            <a:r>
              <a:rPr lang="en-GB" sz="2000" dirty="0" smtClean="0"/>
              <a:t>Is </a:t>
            </a:r>
            <a:r>
              <a:rPr lang="en-GB" sz="2000" dirty="0"/>
              <a:t>abuse - even if sexual activity </a:t>
            </a:r>
            <a:r>
              <a:rPr lang="en-GB" sz="2000" dirty="0" smtClean="0"/>
              <a:t>appears </a:t>
            </a:r>
            <a:r>
              <a:rPr lang="en-GB" sz="2000" dirty="0"/>
              <a:t>consensual </a:t>
            </a:r>
          </a:p>
          <a:p>
            <a:r>
              <a:rPr lang="en-GB" sz="2000" dirty="0" smtClean="0"/>
              <a:t>Can </a:t>
            </a:r>
            <a:r>
              <a:rPr lang="en-GB" sz="2000" dirty="0"/>
              <a:t>involve force and/or enticement-based methods of compliance &amp; may/may not, be accompanied by violence or threats of violence. </a:t>
            </a:r>
          </a:p>
          <a:p>
            <a:r>
              <a:rPr lang="en-GB" sz="2000" dirty="0" smtClean="0"/>
              <a:t>May </a:t>
            </a:r>
            <a:r>
              <a:rPr lang="en-GB" sz="2000" dirty="0"/>
              <a:t>occur without the child or young person’s immediate knowledge (e.g. through others </a:t>
            </a:r>
            <a:r>
              <a:rPr lang="en-GB" sz="2000" dirty="0" smtClean="0"/>
              <a:t>creating </a:t>
            </a:r>
            <a:r>
              <a:rPr lang="en-GB" sz="2000" dirty="0"/>
              <a:t>videos/ images &amp; posting on social media) </a:t>
            </a:r>
          </a:p>
        </p:txBody>
      </p:sp>
    </p:spTree>
    <p:extLst>
      <p:ext uri="{BB962C8B-B14F-4D97-AF65-F5344CB8AC3E}">
        <p14:creationId xmlns:p14="http://schemas.microsoft.com/office/powerpoint/2010/main" val="415933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20" y="582069"/>
            <a:ext cx="9659033" cy="642628"/>
          </a:xfrm>
        </p:spPr>
        <p:txBody>
          <a:bodyPr>
            <a:normAutofit fontScale="90000"/>
          </a:bodyPr>
          <a:lstStyle/>
          <a:p>
            <a:r>
              <a:rPr lang="en-GB" dirty="0" smtClean="0"/>
              <a:t>5. KEY ISSUES</a:t>
            </a:r>
            <a:r>
              <a:rPr lang="en-GB" dirty="0"/>
              <a:t>					</a:t>
            </a:r>
            <a:r>
              <a:rPr lang="en-GB" dirty="0" smtClean="0"/>
              <a:t>	</a:t>
            </a:r>
            <a:r>
              <a:rPr lang="en-GB" dirty="0"/>
              <a:t/>
            </a:r>
            <a:br>
              <a:rPr lang="en-GB" dirty="0"/>
            </a:br>
            <a:r>
              <a:rPr lang="en-GB" dirty="0"/>
              <a:t/>
            </a:r>
            <a:br>
              <a:rPr lang="en-GB" dirty="0"/>
            </a:br>
            <a:endParaRPr lang="en-GB" dirty="0"/>
          </a:p>
        </p:txBody>
      </p:sp>
      <p:sp>
        <p:nvSpPr>
          <p:cNvPr id="4" name="Content Placeholder 3"/>
          <p:cNvSpPr>
            <a:spLocks noGrp="1"/>
          </p:cNvSpPr>
          <p:nvPr>
            <p:ph sz="half" idx="2"/>
          </p:nvPr>
        </p:nvSpPr>
        <p:spPr>
          <a:xfrm>
            <a:off x="1278020" y="1224697"/>
            <a:ext cx="5501152" cy="4261703"/>
          </a:xfrm>
        </p:spPr>
        <p:txBody>
          <a:bodyPr>
            <a:normAutofit fontScale="55000" lnSpcReduction="20000"/>
          </a:bodyPr>
          <a:lstStyle/>
          <a:p>
            <a:r>
              <a:rPr lang="en-GB" sz="3600" dirty="0" smtClean="0"/>
              <a:t>The </a:t>
            </a:r>
            <a:r>
              <a:rPr lang="en-GB" sz="3600" dirty="0"/>
              <a:t>fact that children &amp; young people often see themselves as making a choice can prevent them from seeking support. </a:t>
            </a:r>
          </a:p>
          <a:p>
            <a:r>
              <a:rPr lang="en-GB" sz="3600" dirty="0" smtClean="0"/>
              <a:t>Understanding </a:t>
            </a:r>
            <a:r>
              <a:rPr lang="en-GB" sz="3600" dirty="0"/>
              <a:t>the context within which ‘choices’ are made by victims is critical to our ability to respond effectively to CSE. </a:t>
            </a:r>
          </a:p>
          <a:p>
            <a:r>
              <a:rPr lang="en-GB" sz="3600" dirty="0" smtClean="0"/>
              <a:t>The </a:t>
            </a:r>
            <a:r>
              <a:rPr lang="en-GB" sz="3600" dirty="0"/>
              <a:t>response to CSE requires a shift to viewing parents/carers as partners in the safeguarding process (rather than a source of risk). </a:t>
            </a:r>
          </a:p>
          <a:p>
            <a:r>
              <a:rPr lang="en-GB" sz="3600" dirty="0" smtClean="0"/>
              <a:t>Safe </a:t>
            </a:r>
            <a:r>
              <a:rPr lang="en-GB" sz="3600" dirty="0"/>
              <a:t>and consistent relationships are paramount to the promotion of resilience in children &amp; young people </a:t>
            </a:r>
          </a:p>
          <a:p>
            <a:endParaRPr lang="en-GB" dirty="0"/>
          </a:p>
        </p:txBody>
      </p:sp>
    </p:spTree>
    <p:extLst>
      <p:ext uri="{BB962C8B-B14F-4D97-AF65-F5344CB8AC3E}">
        <p14:creationId xmlns:p14="http://schemas.microsoft.com/office/powerpoint/2010/main" val="171543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42" y="571558"/>
            <a:ext cx="9315084" cy="768462"/>
          </a:xfrm>
        </p:spPr>
        <p:txBody>
          <a:bodyPr>
            <a:normAutofit fontScale="90000"/>
          </a:bodyPr>
          <a:lstStyle/>
          <a:p>
            <a:r>
              <a:rPr lang="en-GB" dirty="0" smtClean="0"/>
              <a:t>6</a:t>
            </a:r>
            <a:r>
              <a:rPr lang="en-GB" dirty="0"/>
              <a:t>. HOW TO RESPOND</a:t>
            </a:r>
            <a:br>
              <a:rPr lang="en-GB" dirty="0"/>
            </a:br>
            <a:r>
              <a:rPr lang="en-GB" dirty="0"/>
              <a:t/>
            </a:r>
            <a:br>
              <a:rPr lang="en-GB" dirty="0"/>
            </a:br>
            <a:endParaRPr lang="en-GB" dirty="0"/>
          </a:p>
        </p:txBody>
      </p:sp>
      <p:sp>
        <p:nvSpPr>
          <p:cNvPr id="4" name="Content Placeholder 3"/>
          <p:cNvSpPr>
            <a:spLocks noGrp="1"/>
          </p:cNvSpPr>
          <p:nvPr>
            <p:ph sz="half" idx="2"/>
          </p:nvPr>
        </p:nvSpPr>
        <p:spPr>
          <a:xfrm>
            <a:off x="1085942" y="1340021"/>
            <a:ext cx="5314858" cy="4135870"/>
          </a:xfrm>
        </p:spPr>
        <p:txBody>
          <a:bodyPr>
            <a:noAutofit/>
          </a:bodyPr>
          <a:lstStyle/>
          <a:p>
            <a:r>
              <a:rPr lang="en-GB" sz="2400" dirty="0" smtClean="0"/>
              <a:t> </a:t>
            </a:r>
            <a:r>
              <a:rPr lang="en-GB" sz="2000" dirty="0"/>
              <a:t>Am I confident in my understanding of the signs and indicators of CSE? </a:t>
            </a:r>
          </a:p>
          <a:p>
            <a:r>
              <a:rPr lang="en-GB" sz="2000" dirty="0"/>
              <a:t>How can I build trust with children and young people who have been exploited by adults? </a:t>
            </a:r>
          </a:p>
          <a:p>
            <a:r>
              <a:rPr lang="en-GB" sz="2000" dirty="0"/>
              <a:t>How can I create opportunities for disclosure without pressuring victims to disclose before they are ready? </a:t>
            </a:r>
          </a:p>
          <a:p>
            <a:r>
              <a:rPr lang="en-GB" sz="2000" dirty="0"/>
              <a:t>How can supervision help me to develop my practice? </a:t>
            </a:r>
          </a:p>
          <a:p>
            <a:endParaRPr lang="en-GB" dirty="0"/>
          </a:p>
        </p:txBody>
      </p:sp>
    </p:spTree>
    <p:extLst>
      <p:ext uri="{BB962C8B-B14F-4D97-AF65-F5344CB8AC3E}">
        <p14:creationId xmlns:p14="http://schemas.microsoft.com/office/powerpoint/2010/main" val="397791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79" y="336090"/>
            <a:ext cx="8911687" cy="888703"/>
          </a:xfrm>
        </p:spPr>
        <p:txBody>
          <a:bodyPr>
            <a:normAutofit fontScale="90000"/>
          </a:bodyPr>
          <a:lstStyle/>
          <a:p>
            <a:r>
              <a:rPr lang="en-GB" dirty="0" smtClean="0"/>
              <a:t>7</a:t>
            </a:r>
            <a:r>
              <a:rPr lang="en-GB" dirty="0"/>
              <a:t>. ACTION</a:t>
            </a:r>
            <a:br>
              <a:rPr lang="en-GB" dirty="0"/>
            </a:br>
            <a:r>
              <a:rPr lang="en-GB" dirty="0"/>
              <a:t/>
            </a:r>
            <a:br>
              <a:rPr lang="en-GB" dirty="0"/>
            </a:br>
            <a:endParaRPr lang="en-GB" dirty="0"/>
          </a:p>
        </p:txBody>
      </p:sp>
      <p:sp>
        <p:nvSpPr>
          <p:cNvPr id="4" name="Content Placeholder 3"/>
          <p:cNvSpPr>
            <a:spLocks noGrp="1"/>
          </p:cNvSpPr>
          <p:nvPr>
            <p:ph sz="half" idx="2"/>
          </p:nvPr>
        </p:nvSpPr>
        <p:spPr>
          <a:xfrm>
            <a:off x="1609575" y="1224793"/>
            <a:ext cx="6031446" cy="3557414"/>
          </a:xfrm>
        </p:spPr>
        <p:txBody>
          <a:bodyPr>
            <a:normAutofit/>
          </a:bodyPr>
          <a:lstStyle/>
          <a:p>
            <a:r>
              <a:rPr lang="en-GB" sz="2000" dirty="0" smtClean="0"/>
              <a:t>Those </a:t>
            </a:r>
            <a:r>
              <a:rPr lang="en-GB" sz="2000" dirty="0"/>
              <a:t>affected by CSE say that professionals need to prioritise them, to be visibly attentive, responsive and reliable, sticking with them even when this might be difficult. </a:t>
            </a:r>
            <a:endParaRPr lang="en-GB" sz="2000" dirty="0" smtClean="0"/>
          </a:p>
          <a:p>
            <a:r>
              <a:rPr lang="en-GB" sz="2000" dirty="0" smtClean="0"/>
              <a:t>Speak to the Safeguarding Lead in your agency </a:t>
            </a:r>
          </a:p>
          <a:p>
            <a:r>
              <a:rPr lang="en-GB" sz="2000" dirty="0" smtClean="0"/>
              <a:t>Refer to All Wales Child Protection Procedures and National Guidance around CSE.</a:t>
            </a: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66" y="5211661"/>
            <a:ext cx="7559040" cy="1567512"/>
          </a:xfrm>
          <a:prstGeom prst="rect">
            <a:avLst/>
          </a:prstGeom>
        </p:spPr>
      </p:pic>
    </p:spTree>
    <p:extLst>
      <p:ext uri="{BB962C8B-B14F-4D97-AF65-F5344CB8AC3E}">
        <p14:creationId xmlns:p14="http://schemas.microsoft.com/office/powerpoint/2010/main" val="337363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175</TotalTime>
  <Words>613</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Child Sexual Exploitation - 7 Minute Briefing</vt:lpstr>
      <vt:lpstr>1. WHAT IS IT?</vt:lpstr>
      <vt:lpstr>2. WHAT IS IT? </vt:lpstr>
      <vt:lpstr>3. WHAT IS IT?      </vt:lpstr>
      <vt:lpstr>4. RECOGNITION</vt:lpstr>
      <vt:lpstr>5. KEY ISSUES        </vt:lpstr>
      <vt:lpstr>6. HOW TO RESPOND  </vt:lpstr>
      <vt:lpstr>7. ACTION  </vt:lpstr>
    </vt:vector>
  </TitlesOfParts>
  <Company>Denbighshire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TRIAWD GWENWYNIG – BRIFFIAD 7 MUNUD  TOXIC TRIO – 7 MINUTE BRIEFING</dc:title>
  <dc:creator>Pauline Bird</dc:creator>
  <cp:lastModifiedBy>Shioda, Zoe</cp:lastModifiedBy>
  <cp:revision>26</cp:revision>
  <dcterms:created xsi:type="dcterms:W3CDTF">2017-10-11T14:35:31Z</dcterms:created>
  <dcterms:modified xsi:type="dcterms:W3CDTF">2018-08-01T09:09:41Z</dcterms:modified>
</cp:coreProperties>
</file>