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20039" autoAdjust="0"/>
    <p:restoredTop sz="94660"/>
  </p:normalViewPr>
  <p:slideViewPr>
    <p:cSldViewPr snapToGrid="0">
      <p:cViewPr varScale="1">
        <p:scale>
          <a:sx n="91" d="100"/>
          <a:sy n="91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1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5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17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7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35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14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1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32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1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4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5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2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61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1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8/15/2018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5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362" y="2255386"/>
            <a:ext cx="9861038" cy="199079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Adolescent Neglect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- 7 Minute Briefing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51" y="0"/>
            <a:ext cx="6974205" cy="2371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890" y="624110"/>
            <a:ext cx="8911687" cy="575516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1. WHAT IS IT?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176" y="1222092"/>
            <a:ext cx="8229762" cy="4337880"/>
          </a:xfrm>
        </p:spPr>
        <p:txBody>
          <a:bodyPr>
            <a:noAutofit/>
          </a:bodyPr>
          <a:lstStyle/>
          <a:p>
            <a:r>
              <a:rPr lang="en-GB" sz="2000" dirty="0"/>
              <a:t>Working Together defines neglect as ‘the persistent failure to meet a child’s basic and/or psychological needs, likely to result in the serious impairment of the child’s health or development’. </a:t>
            </a:r>
          </a:p>
          <a:p>
            <a:r>
              <a:rPr lang="en-GB" sz="2000" dirty="0"/>
              <a:t>There is widespread understanding of the impact of neglect on the safety &amp; welfare of younger children but neglect of adolescents has, by contrast, had less recognition. </a:t>
            </a:r>
          </a:p>
          <a:p>
            <a:r>
              <a:rPr lang="en-GB" sz="2000" dirty="0"/>
              <a:t>Children’s Society research, conducted with 2,000 young people aged 12–15, asked about their experiences of being cared for. The survey had questions on educational &amp; emotional support, physical care, supervision, subjective well-being &amp; risk taking behaviour.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322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027" y="624110"/>
            <a:ext cx="8911687" cy="642628"/>
          </a:xfrm>
        </p:spPr>
        <p:txBody>
          <a:bodyPr>
            <a:normAutofit fontScale="90000"/>
          </a:bodyPr>
          <a:lstStyle/>
          <a:p>
            <a:r>
              <a:rPr lang="en-GB" sz="3200" dirty="0" smtClean="0"/>
              <a:t>2. </a:t>
            </a:r>
            <a:r>
              <a:rPr lang="en-GB" sz="3200" dirty="0" smtClean="0"/>
              <a:t>WHY IT MATTERS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5134" y="1266738"/>
            <a:ext cx="7921114" cy="4419359"/>
          </a:xfrm>
        </p:spPr>
        <p:txBody>
          <a:bodyPr>
            <a:normAutofit/>
          </a:bodyPr>
          <a:lstStyle/>
          <a:p>
            <a:r>
              <a:rPr lang="en-GB" sz="2000" dirty="0"/>
              <a:t>Several studies have challenged a widely-held assumption that young people may be more resilient to abuse or neglect than younger children – the impact of maltreatment does not decline with the age at which it is experienced and many adolescents carry the legacy of long-standing abuse and neglect with them. </a:t>
            </a:r>
          </a:p>
          <a:p>
            <a:r>
              <a:rPr lang="en-GB" sz="2000" dirty="0"/>
              <a:t>Young people who experience maltreatment only during adolescence display a range of negative outcomes at least as strong as those of children who experience maltreatment only during childhood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0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769" y="624109"/>
            <a:ext cx="9646037" cy="776851"/>
          </a:xfrm>
        </p:spPr>
        <p:txBody>
          <a:bodyPr>
            <a:normAutofit fontScale="90000"/>
          </a:bodyPr>
          <a:lstStyle/>
          <a:p>
            <a:r>
              <a:rPr lang="nn-NO" dirty="0" smtClean="0"/>
              <a:t>3</a:t>
            </a:r>
            <a:r>
              <a:rPr lang="nn-NO" dirty="0"/>
              <a:t>. </a:t>
            </a:r>
            <a:r>
              <a:rPr lang="nn-NO" dirty="0" smtClean="0"/>
              <a:t>INFORMATION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    </a:t>
            </a:r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767" y="1393534"/>
            <a:ext cx="8106273" cy="4240011"/>
          </a:xfrm>
        </p:spPr>
        <p:txBody>
          <a:bodyPr>
            <a:noAutofit/>
          </a:bodyPr>
          <a:lstStyle/>
          <a:p>
            <a:r>
              <a:rPr lang="en-GB" sz="2000" dirty="0"/>
              <a:t>It is essential that practitioners understand the impact of neglect and how to better support young people and their families where neglect occurs.  </a:t>
            </a:r>
          </a:p>
          <a:p>
            <a:r>
              <a:rPr lang="en-GB" sz="2000" dirty="0"/>
              <a:t>Ages of Concern, an Ofsted thematic review of SCRs, noted the range of the risk factors facing teenagers, which encompassed factors such as alienation from their families; school difficulties; accommodation problems; abuse/exploitation by adults; unemployment; drug and alcohol misuse; emotional and mental health difficulties; domestic abuse in the home; reactions to bereavement; and risks arising from adults’ misuse of the internet.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4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822" y="401656"/>
            <a:ext cx="9376266" cy="709740"/>
          </a:xfrm>
        </p:spPr>
        <p:txBody>
          <a:bodyPr>
            <a:normAutofit/>
          </a:bodyPr>
          <a:lstStyle/>
          <a:p>
            <a:r>
              <a:rPr lang="nn-NO" sz="3200" dirty="0" smtClean="0"/>
              <a:t>4. </a:t>
            </a:r>
            <a:r>
              <a:rPr lang="nn-NO" sz="3200" dirty="0" smtClean="0"/>
              <a:t>INFORMATION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821" y="1111397"/>
            <a:ext cx="6605751" cy="3103251"/>
          </a:xfrm>
        </p:spPr>
        <p:txBody>
          <a:bodyPr>
            <a:noAutofit/>
          </a:bodyPr>
          <a:lstStyle/>
          <a:p>
            <a:r>
              <a:rPr lang="en-GB" sz="2000" dirty="0"/>
              <a:t>Children who have experienced neglect are more likely to have disorganised or insecure attachment styles and may find caring and supportive relationships frightening or confusing. </a:t>
            </a:r>
          </a:p>
          <a:p>
            <a:r>
              <a:rPr lang="en-GB" sz="2000" dirty="0"/>
              <a:t>High risk behaviours can be interpreted as adult ‘lifestyle choices’ with the consequence of children being denied appropriate support.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593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020" y="582069"/>
            <a:ext cx="9659033" cy="6426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5. </a:t>
            </a:r>
            <a:r>
              <a:rPr lang="en-GB" dirty="0" smtClean="0"/>
              <a:t>INFORMATION</a:t>
            </a:r>
            <a:r>
              <a:rPr lang="en-GB" dirty="0"/>
              <a:t>				</a:t>
            </a:r>
            <a:r>
              <a:rPr lang="en-GB" dirty="0" smtClean="0"/>
              <a:t>	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8020" y="1224698"/>
            <a:ext cx="7571690" cy="4072516"/>
          </a:xfrm>
        </p:spPr>
        <p:txBody>
          <a:bodyPr>
            <a:normAutofit/>
          </a:bodyPr>
          <a:lstStyle/>
          <a:p>
            <a:r>
              <a:rPr lang="en-GB" sz="2000" dirty="0"/>
              <a:t>There is a higher risk of neglect where a family is headed by a lone parent. </a:t>
            </a:r>
          </a:p>
          <a:p>
            <a:r>
              <a:rPr lang="en-GB" sz="2000" dirty="0"/>
              <a:t>The re-constitution of families can lead to neglect – e.g. an increased tendency for older adolescents to be forced out of home when a new partner/step-parent is introduced </a:t>
            </a:r>
          </a:p>
          <a:p>
            <a:r>
              <a:rPr lang="en-GB" sz="2000" dirty="0"/>
              <a:t>Parental alcohol/drug misuse is known to be associated with neglect </a:t>
            </a:r>
          </a:p>
          <a:p>
            <a:r>
              <a:rPr lang="en-GB" sz="2000" dirty="0"/>
              <a:t>Young people whose parents suffer from mental ill health such as depression may be at higher risk of neglect as may those living in households where there is domestic abuse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3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942" y="571558"/>
            <a:ext cx="9315084" cy="7684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6</a:t>
            </a:r>
            <a:r>
              <a:rPr lang="en-GB" dirty="0"/>
              <a:t>. </a:t>
            </a:r>
            <a:r>
              <a:rPr lang="en-GB" dirty="0" smtClean="0"/>
              <a:t>QUESTIONS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942" y="1171855"/>
            <a:ext cx="8331327" cy="5428641"/>
          </a:xfrm>
        </p:spPr>
        <p:txBody>
          <a:bodyPr>
            <a:noAutofit/>
          </a:bodyPr>
          <a:lstStyle/>
          <a:p>
            <a:r>
              <a:rPr lang="en-GB" sz="2400" dirty="0"/>
              <a:t>What makes the young person vulnerable? </a:t>
            </a:r>
          </a:p>
          <a:p>
            <a:r>
              <a:rPr lang="en-GB" sz="2400" dirty="0"/>
              <a:t>What are the root causes of surface problems? </a:t>
            </a:r>
          </a:p>
          <a:p>
            <a:r>
              <a:rPr lang="en-GB" sz="2400" dirty="0"/>
              <a:t>Do you have a clear understanding of the young person’s experiences over time? </a:t>
            </a:r>
          </a:p>
          <a:p>
            <a:r>
              <a:rPr lang="en-GB" sz="2400" dirty="0"/>
              <a:t>Is there an assumption that they will ask for help if they need it? </a:t>
            </a:r>
          </a:p>
          <a:p>
            <a:r>
              <a:rPr lang="en-GB" sz="2400" dirty="0"/>
              <a:t>Is the young person being expected to behave/cope as an adult? </a:t>
            </a:r>
          </a:p>
          <a:p>
            <a:r>
              <a:rPr lang="en-GB" sz="2400" dirty="0"/>
              <a:t>Is there an understanding of normal versus harmful risk taking? </a:t>
            </a:r>
          </a:p>
          <a:p>
            <a:r>
              <a:rPr lang="en-GB" sz="2400" dirty="0"/>
              <a:t> What are the views of the young person/to what extent has their voice been heard?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079" y="336090"/>
            <a:ext cx="8911687" cy="88870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7</a:t>
            </a:r>
            <a:r>
              <a:rPr lang="en-GB" dirty="0"/>
              <a:t>. </a:t>
            </a:r>
            <a:r>
              <a:rPr lang="en-GB" dirty="0" smtClean="0"/>
              <a:t>WHAT TO DO?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9575" y="1224792"/>
            <a:ext cx="6472880" cy="3578435"/>
          </a:xfrm>
        </p:spPr>
        <p:txBody>
          <a:bodyPr>
            <a:normAutofit/>
          </a:bodyPr>
          <a:lstStyle/>
          <a:p>
            <a:r>
              <a:rPr lang="en-GB" sz="2400" dirty="0"/>
              <a:t>Use the Adolescent Graded Care Profile to assess neglect. </a:t>
            </a:r>
          </a:p>
          <a:p>
            <a:r>
              <a:rPr lang="en-GB" sz="2400" dirty="0"/>
              <a:t>Be proactive and persistent. Positive relationships are key. </a:t>
            </a:r>
          </a:p>
          <a:p>
            <a:r>
              <a:rPr lang="en-GB" sz="2400" dirty="0"/>
              <a:t>Focus on self-esteem and helping young people to develop a sense of agency and control. 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466" y="5211661"/>
            <a:ext cx="7559040" cy="15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</TotalTime>
  <Words>569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Adolescent Neglect - 7 Minute Briefing</vt:lpstr>
      <vt:lpstr>1. WHAT IS IT?</vt:lpstr>
      <vt:lpstr>2. WHY IT MATTERS </vt:lpstr>
      <vt:lpstr>3. INFORMATION      </vt:lpstr>
      <vt:lpstr>4. INFORMATION</vt:lpstr>
      <vt:lpstr>5. INFORMATION       </vt:lpstr>
      <vt:lpstr>6. QUESTIONS  </vt:lpstr>
      <vt:lpstr>7. WHAT TO DO?  </vt:lpstr>
    </vt:vector>
  </TitlesOfParts>
  <Company>Denbighshire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TRIAWD GWENWYNIG – BRIFFIAD 7 MUNUD  TOXIC TRIO – 7 MINUTE BRIEFING</dc:title>
  <dc:creator>Pauline Bird</dc:creator>
  <cp:lastModifiedBy>Shioda, Zoe</cp:lastModifiedBy>
  <cp:revision>29</cp:revision>
  <dcterms:created xsi:type="dcterms:W3CDTF">2017-10-11T14:35:31Z</dcterms:created>
  <dcterms:modified xsi:type="dcterms:W3CDTF">2018-08-15T08:20:32Z</dcterms:modified>
</cp:coreProperties>
</file>