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042" r:id="rId3"/>
    <p:sldId id="4379" r:id="rId4"/>
    <p:sldId id="4387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033" autoAdjust="0"/>
  </p:normalViewPr>
  <p:slideViewPr>
    <p:cSldViewPr snapToGrid="0">
      <p:cViewPr varScale="1">
        <p:scale>
          <a:sx n="75" d="100"/>
          <a:sy n="7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D3FE-5724-717A-CD9A-15AB29659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DA9AB0-8778-6243-2AB5-72ED82A94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9422-D701-9FD2-2237-C95F0865C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CBE7B-ECC5-20B2-72CE-F4B172F5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BBE8C-2753-C07C-DA75-594B44A5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441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3CAA0-622B-2BFA-1BED-8405D60D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3DFB5-57E8-8B8A-67D1-37AFBEF2B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9C828-3875-10E2-4878-FAD8C753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78F1D-5426-B30A-35BA-0B47BC065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1F788-DD7B-EAD5-100A-C28374DF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3513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2ABA3-BD4C-37D4-6F08-52EBB5EF7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B95F64-6D2F-BD62-ACAC-43C16AE29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54098-8594-ADDE-7686-0E01D1E1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C984-60CF-7419-0ED6-675172655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E225A-65F1-6CA3-9093-9AD182DE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80865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D9DD6903-31DD-5348-931E-827644FF87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79341" y="-189186"/>
            <a:ext cx="12546840" cy="72363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4924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275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F1F6-7CA3-79F8-78FF-175B486E2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AE09B-617C-5367-B399-B6E1A2DBD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3917B-B4EA-742A-BBA8-CDA7B679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9065E-3F09-F16D-1C52-0F6C9E657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FDEA3-3F4B-E4BC-D8C1-508D9A90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5958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45296-6520-24E7-C02F-5724359A3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80B20-219B-AB03-BC86-4CBF338BB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5AF18-E38F-D10F-A477-929A2797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3EDFC-7ED5-D762-A4CF-B71555381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2974E-5CFA-6285-6D2F-2C567CFE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2508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3B2BA-26EB-2050-4CAF-EB2250C9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2882D-6389-E207-761A-B763802F6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F7A1E-6B60-52CB-43E1-3E4195DAF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8CCA2-A22B-C134-3CD9-DB513FAC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21DC7-209E-C9B8-6EC8-1DD99F9C6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8BD082-650F-5300-9303-E5703B2F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0737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1C9D-6DA5-0947-7FFE-8A11C850F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9A03C-D324-1913-431C-AB637F8E8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3DCD3-456F-645C-022C-C25FBE6F0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7FD14-72CB-9C00-DF9E-701EBF12F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250247-2E5C-E483-4B55-0EA413C5D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1F7917-9BDF-441D-0E88-15FCB34F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A0594C-6308-EE20-75C0-26EA8EAEB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EE8C4E-C4E6-5DA9-CF2D-EE56EFD2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4678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7868-DBAD-C928-CD5E-02911CFB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816FAE-FD8C-0A5B-F719-CA765098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6F675-7E7D-326C-8A7C-149A7D3C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CADB7-2EA4-BF4C-F8A7-FBFE88FE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63021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CFD3DC-97C0-63FF-96F0-17F7EE34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A02536-A3F0-847C-9FE2-DD7B88C01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7E395-D94C-A0BC-7EBD-9DED886C4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7213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E977-00F5-82D4-8695-6AE3383C2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C8F58-15E3-5412-302C-491BAB41F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83B5B-EE46-BAC9-5335-5C5AEFE08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10512-8747-3A7E-4EDA-659991B4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73202-1AA9-9A80-B1E0-BDC1C36D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FDB11-65BE-59D2-9601-E5EE1606C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0760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E4F3-3446-936B-5E3B-076D556AD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A0D508-6437-B80A-D64A-AD7C7B271E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C7E9B-E72F-C62C-E9CD-0CA61BB60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3C930-C2FB-0344-6ACE-84533F347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5F16E-13F9-2A34-2188-AB8EA72C4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515CC-DD0F-DCE0-1093-0EA668C0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64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F78CEE-C164-4CBE-42EE-BCA96B0D0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346CF-1752-28F4-0590-7C73F418A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96980-EDAF-C4F9-8D20-63853FA2A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20BF0-3AAB-4C33-8081-6F45FD15E2E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D6A2E-1D08-D419-D63B-F119CA3427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35270-D20C-0096-7C18-3F23B5F9A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2A551-D395-44DF-AD07-1A1D86BAC6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05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Lato Light" panose="020F0302020204030203" pitchFamily="34" charset="77"/>
              </a:defRPr>
            </a:lvl1pPr>
          </a:lstStyle>
          <a:p>
            <a:fld id="{C764DE79-268F-4C1A-8933-263129D2AF90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Lato Light" panose="020F03020202040302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Lato Light" panose="020F0302020204030203" pitchFamily="34" charset="7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9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4399" b="0" i="0" kern="1200">
          <a:solidFill>
            <a:schemeClr val="tx1"/>
          </a:solidFill>
          <a:latin typeface="Lato Light" panose="020F0302020204030203" pitchFamily="34" charset="77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Lato Light" panose="020F0302020204030203" pitchFamily="34" charset="77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Lato Light" panose="020F0302020204030203" pitchFamily="34" charset="77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Lato Light" panose="020F0302020204030203" pitchFamily="34" charset="77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302020204030203" pitchFamily="34" charset="77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 Light" panose="020F0302020204030203" pitchFamily="34" charset="77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3DECD18-8B2F-C745-A7AE-44255A46A5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6EEB12-1B8B-2D44-980F-81DE68183C81}"/>
              </a:ext>
            </a:extLst>
          </p:cNvPr>
          <p:cNvSpPr/>
          <p:nvPr/>
        </p:nvSpPr>
        <p:spPr>
          <a:xfrm rot="10800000" flipV="1">
            <a:off x="1587" y="-7263"/>
            <a:ext cx="12188825" cy="6858000"/>
          </a:xfrm>
          <a:prstGeom prst="rect">
            <a:avLst/>
          </a:prstGeom>
          <a:gradFill>
            <a:gsLst>
              <a:gs pos="100000">
                <a:schemeClr val="accent2">
                  <a:alpha val="80000"/>
                </a:schemeClr>
              </a:gs>
              <a:gs pos="33000">
                <a:schemeClr val="accent1">
                  <a:alpha val="80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" name="Pie 9">
            <a:extLst>
              <a:ext uri="{FF2B5EF4-FFF2-40B4-BE49-F238E27FC236}">
                <a16:creationId xmlns:a16="http://schemas.microsoft.com/office/drawing/2014/main" id="{3A715357-3932-E14C-85EB-5FED880CB7BB}"/>
              </a:ext>
            </a:extLst>
          </p:cNvPr>
          <p:cNvSpPr/>
          <p:nvPr/>
        </p:nvSpPr>
        <p:spPr>
          <a:xfrm rot="5400000">
            <a:off x="1985" y="3791415"/>
            <a:ext cx="3058925" cy="3059720"/>
          </a:xfrm>
          <a:prstGeom prst="pieWedge">
            <a:avLst/>
          </a:prstGeom>
          <a:solidFill>
            <a:schemeClr val="bg2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BAB834-84FA-3A4B-9D99-444FCB5FA429}"/>
              </a:ext>
            </a:extLst>
          </p:cNvPr>
          <p:cNvSpPr txBox="1"/>
          <p:nvPr/>
        </p:nvSpPr>
        <p:spPr>
          <a:xfrm>
            <a:off x="2038865" y="797038"/>
            <a:ext cx="6806554" cy="21031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44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 Medium"/>
                <a:ea typeface="Poppins Medium"/>
                <a:cs typeface="Poppins Medium"/>
              </a:rPr>
              <a:t>Fframwaith Sicrwydd Hunanasesu Diogelu'r BDRh</a:t>
            </a:r>
          </a:p>
        </p:txBody>
      </p:sp>
      <p:sp>
        <p:nvSpPr>
          <p:cNvPr id="11" name="Pie 10">
            <a:extLst>
              <a:ext uri="{FF2B5EF4-FFF2-40B4-BE49-F238E27FC236}">
                <a16:creationId xmlns:a16="http://schemas.microsoft.com/office/drawing/2014/main" id="{955BBE8D-A2CA-1740-BC43-EC0017460430}"/>
              </a:ext>
            </a:extLst>
          </p:cNvPr>
          <p:cNvSpPr/>
          <p:nvPr/>
        </p:nvSpPr>
        <p:spPr>
          <a:xfrm rot="16200000">
            <a:off x="9131090" y="-7661"/>
            <a:ext cx="3058925" cy="3059720"/>
          </a:xfrm>
          <a:prstGeom prst="pieWedge">
            <a:avLst/>
          </a:prstGeom>
          <a:solidFill>
            <a:schemeClr val="bg2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521F0A-6660-BBAC-5B16-93440AC50E51}"/>
              </a:ext>
            </a:extLst>
          </p:cNvPr>
          <p:cNvSpPr txBox="1"/>
          <p:nvPr/>
        </p:nvSpPr>
        <p:spPr>
          <a:xfrm>
            <a:off x="3883429" y="5344917"/>
            <a:ext cx="7806063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y-GB" sz="18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GDS Transport"/>
                <a:ea typeface="GDS Transport"/>
                <a:cs typeface="GDS Transport"/>
              </a:rPr>
              <a:t>Dylai holl bartneriaid y bwrdd gynnal hunanasesiadau er mwyn ffurfio barn ar y mecanweithiau sydd ar waith i sicrhau diogelu plant ac oedolion yn effeithiol mewn risg, i nodi meysydd i'w datblygu a'u gwella ac i ddarparu sicrwydd i'r Bwrdd Diogelu Rhanbarthol.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E2AA67-BADA-14C0-2B4A-F1A87331BB60}"/>
              </a:ext>
            </a:extLst>
          </p:cNvPr>
          <p:cNvSpPr txBox="1"/>
          <p:nvPr/>
        </p:nvSpPr>
        <p:spPr>
          <a:xfrm>
            <a:off x="4151087" y="3164114"/>
            <a:ext cx="2365828" cy="3657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y-GB" sz="18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 Medium"/>
                <a:ea typeface="Poppins Medium"/>
                <a:cs typeface="Poppins Medium"/>
              </a:rPr>
              <a:t>Tachwedd 2023</a:t>
            </a:r>
          </a:p>
        </p:txBody>
      </p:sp>
    </p:spTree>
    <p:extLst>
      <p:ext uri="{BB962C8B-B14F-4D97-AF65-F5344CB8AC3E}">
        <p14:creationId xmlns:p14="http://schemas.microsoft.com/office/powerpoint/2010/main" val="6169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349">
            <a:extLst>
              <a:ext uri="{FF2B5EF4-FFF2-40B4-BE49-F238E27FC236}">
                <a16:creationId xmlns:a16="http://schemas.microsoft.com/office/drawing/2014/main" id="{348927B2-11EF-9B43-8F14-3C6D5FC962C2}"/>
              </a:ext>
            </a:extLst>
          </p:cNvPr>
          <p:cNvGrpSpPr/>
          <p:nvPr/>
        </p:nvGrpSpPr>
        <p:grpSpPr>
          <a:xfrm>
            <a:off x="412419" y="511095"/>
            <a:ext cx="11367215" cy="1326892"/>
            <a:chOff x="821662" y="861425"/>
            <a:chExt cx="22734429" cy="2653782"/>
          </a:xfrm>
        </p:grpSpPr>
        <p:sp>
          <p:nvSpPr>
            <p:cNvPr id="44" name="CuadroTexto 350">
              <a:extLst>
                <a:ext uri="{FF2B5EF4-FFF2-40B4-BE49-F238E27FC236}">
                  <a16:creationId xmlns:a16="http://schemas.microsoft.com/office/drawing/2014/main" id="{EB85846B-B4DD-D346-BE0C-37F878C3F360}"/>
                </a:ext>
              </a:extLst>
            </p:cNvPr>
            <p:cNvSpPr txBox="1"/>
            <p:nvPr/>
          </p:nvSpPr>
          <p:spPr>
            <a:xfrm>
              <a:off x="3910332" y="861425"/>
              <a:ext cx="16557092" cy="14161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cy-GB" sz="4000" b="1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Fframwaith Hunanasesu Diogelu</a:t>
              </a:r>
              <a:r>
                <a:rPr lang="cy-GB" sz="40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 </a:t>
              </a:r>
            </a:p>
          </p:txBody>
        </p:sp>
        <p:sp>
          <p:nvSpPr>
            <p:cNvPr id="45" name="CuadroTexto 351">
              <a:extLst>
                <a:ext uri="{FF2B5EF4-FFF2-40B4-BE49-F238E27FC236}">
                  <a16:creationId xmlns:a16="http://schemas.microsoft.com/office/drawing/2014/main" id="{14CCF53B-4E8A-804A-9EAC-C1FF6A3EC7E9}"/>
                </a:ext>
              </a:extLst>
            </p:cNvPr>
            <p:cNvSpPr txBox="1"/>
            <p:nvPr/>
          </p:nvSpPr>
          <p:spPr>
            <a:xfrm>
              <a:off x="2668308" y="2222546"/>
              <a:ext cx="19041035" cy="1280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cy-GB" sz="1800" b="0" i="0" u="none" strike="noStrike" cap="none" baseline="0">
                  <a:solidFill>
                    <a:srgbClr val="7F7A7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Lato Light"/>
                  <a:ea typeface="Lato Light"/>
                  <a:cs typeface="Lato Light"/>
                </a:rPr>
                <a:t>Mae'r diagram isod yn nodi'r haenau o hunanasesu a sicrwydd y bydd y BDRh yn eu gwneud wrth symud ymlaen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4918477-9ED2-28B5-46BE-5F390A7E911B}"/>
              </a:ext>
            </a:extLst>
          </p:cNvPr>
          <p:cNvGrpSpPr/>
          <p:nvPr/>
        </p:nvGrpSpPr>
        <p:grpSpPr>
          <a:xfrm>
            <a:off x="485302" y="2260872"/>
            <a:ext cx="11221397" cy="3844895"/>
            <a:chOff x="1953740" y="4884695"/>
            <a:chExt cx="20967220" cy="7470449"/>
          </a:xfrm>
        </p:grpSpPr>
        <p:sp>
          <p:nvSpPr>
            <p:cNvPr id="5" name="AutoShape 11">
              <a:extLst>
                <a:ext uri="{FF2B5EF4-FFF2-40B4-BE49-F238E27FC236}">
                  <a16:creationId xmlns:a16="http://schemas.microsoft.com/office/drawing/2014/main" id="{16C5BCCA-4EF2-68A0-A23D-B0EA49DB64F9}"/>
                </a:ext>
              </a:extLst>
            </p:cNvPr>
            <p:cNvSpPr/>
            <p:nvPr/>
          </p:nvSpPr>
          <p:spPr bwMode="auto">
            <a:xfrm>
              <a:off x="1953740" y="4884695"/>
              <a:ext cx="9391594" cy="7470449"/>
            </a:xfrm>
            <a:custGeom>
              <a:avLst/>
              <a:gdLst>
                <a:gd name="T0" fmla="*/ 2147483646 w 20793"/>
                <a:gd name="T1" fmla="*/ 1822747438 h 20595"/>
                <a:gd name="T2" fmla="*/ 2147483646 w 20793"/>
                <a:gd name="T3" fmla="*/ 1822747438 h 20595"/>
                <a:gd name="T4" fmla="*/ 2147483646 w 20793"/>
                <a:gd name="T5" fmla="*/ 1822747438 h 20595"/>
                <a:gd name="T6" fmla="*/ 2147483646 w 20793"/>
                <a:gd name="T7" fmla="*/ 1822747438 h 205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93" h="20595">
                  <a:moveTo>
                    <a:pt x="8270" y="0"/>
                  </a:moveTo>
                  <a:cubicBezTo>
                    <a:pt x="6153" y="0"/>
                    <a:pt x="4037" y="1006"/>
                    <a:pt x="2423" y="3016"/>
                  </a:cubicBezTo>
                  <a:cubicBezTo>
                    <a:pt x="-807" y="7038"/>
                    <a:pt x="-807" y="13557"/>
                    <a:pt x="2423" y="17578"/>
                  </a:cubicBezTo>
                  <a:cubicBezTo>
                    <a:pt x="5652" y="21600"/>
                    <a:pt x="10888" y="21600"/>
                    <a:pt x="14118" y="17578"/>
                  </a:cubicBezTo>
                  <a:cubicBezTo>
                    <a:pt x="14293" y="17361"/>
                    <a:pt x="14456" y="17135"/>
                    <a:pt x="14612" y="16903"/>
                  </a:cubicBezTo>
                  <a:lnTo>
                    <a:pt x="19796" y="16903"/>
                  </a:lnTo>
                  <a:cubicBezTo>
                    <a:pt x="20347" y="16903"/>
                    <a:pt x="20793" y="16346"/>
                    <a:pt x="20793" y="15660"/>
                  </a:cubicBezTo>
                  <a:cubicBezTo>
                    <a:pt x="20793" y="14974"/>
                    <a:pt x="20347" y="14419"/>
                    <a:pt x="19796" y="14419"/>
                  </a:cubicBezTo>
                  <a:lnTo>
                    <a:pt x="15848" y="14419"/>
                  </a:lnTo>
                  <a:cubicBezTo>
                    <a:pt x="17169" y="10650"/>
                    <a:pt x="16594" y="6100"/>
                    <a:pt x="14118" y="3016"/>
                  </a:cubicBezTo>
                  <a:cubicBezTo>
                    <a:pt x="12503" y="1006"/>
                    <a:pt x="10386" y="0"/>
                    <a:pt x="8270" y="0"/>
                  </a:cubicBezTo>
                  <a:close/>
                </a:path>
              </a:pathLst>
            </a:custGeom>
            <a:solidFill>
              <a:srgbClr val="FFAB69"/>
            </a:solidFill>
            <a:ln>
              <a:noFill/>
            </a:ln>
            <a:effectLst/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7F7A7E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6" name="AutoShape 12">
              <a:extLst>
                <a:ext uri="{FF2B5EF4-FFF2-40B4-BE49-F238E27FC236}">
                  <a16:creationId xmlns:a16="http://schemas.microsoft.com/office/drawing/2014/main" id="{D1C90BCE-1340-575D-3A55-10EA94BBCE84}"/>
                </a:ext>
              </a:extLst>
            </p:cNvPr>
            <p:cNvSpPr/>
            <p:nvPr/>
          </p:nvSpPr>
          <p:spPr bwMode="auto">
            <a:xfrm>
              <a:off x="2503002" y="5433891"/>
              <a:ext cx="8842332" cy="6371972"/>
            </a:xfrm>
            <a:custGeom>
              <a:avLst/>
              <a:gdLst>
                <a:gd name="T0" fmla="*/ 2147483646 w 20866"/>
                <a:gd name="T1" fmla="*/ 1326113533 h 20595"/>
                <a:gd name="T2" fmla="*/ 2147483646 w 20866"/>
                <a:gd name="T3" fmla="*/ 1326113533 h 20595"/>
                <a:gd name="T4" fmla="*/ 2147483646 w 20866"/>
                <a:gd name="T5" fmla="*/ 1326113533 h 20595"/>
                <a:gd name="T6" fmla="*/ 2147483646 w 20866"/>
                <a:gd name="T7" fmla="*/ 1326113533 h 205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66" h="20595">
                  <a:moveTo>
                    <a:pt x="7518" y="0"/>
                  </a:moveTo>
                  <a:cubicBezTo>
                    <a:pt x="5594" y="0"/>
                    <a:pt x="3670" y="1006"/>
                    <a:pt x="2202" y="3016"/>
                  </a:cubicBezTo>
                  <a:cubicBezTo>
                    <a:pt x="-734" y="7038"/>
                    <a:pt x="-734" y="13557"/>
                    <a:pt x="2202" y="17579"/>
                  </a:cubicBezTo>
                  <a:cubicBezTo>
                    <a:pt x="5138" y="21600"/>
                    <a:pt x="9898" y="21600"/>
                    <a:pt x="12834" y="17579"/>
                  </a:cubicBezTo>
                  <a:cubicBezTo>
                    <a:pt x="13576" y="16563"/>
                    <a:pt x="14130" y="15387"/>
                    <a:pt x="14497" y="14132"/>
                  </a:cubicBezTo>
                  <a:lnTo>
                    <a:pt x="19803" y="14132"/>
                  </a:lnTo>
                  <a:cubicBezTo>
                    <a:pt x="20390" y="14132"/>
                    <a:pt x="20866" y="13480"/>
                    <a:pt x="20866" y="12675"/>
                  </a:cubicBezTo>
                  <a:cubicBezTo>
                    <a:pt x="20866" y="11871"/>
                    <a:pt x="20390" y="11220"/>
                    <a:pt x="19803" y="11220"/>
                  </a:cubicBezTo>
                  <a:lnTo>
                    <a:pt x="15005" y="11220"/>
                  </a:lnTo>
                  <a:cubicBezTo>
                    <a:pt x="15196" y="8286"/>
                    <a:pt x="14473" y="5262"/>
                    <a:pt x="12834" y="3016"/>
                  </a:cubicBezTo>
                  <a:cubicBezTo>
                    <a:pt x="11366" y="1006"/>
                    <a:pt x="9442" y="0"/>
                    <a:pt x="7518" y="0"/>
                  </a:cubicBezTo>
                  <a:close/>
                </a:path>
              </a:pathLst>
            </a:custGeom>
            <a:solidFill>
              <a:srgbClr val="FEA998"/>
            </a:solidFill>
            <a:ln>
              <a:noFill/>
            </a:ln>
            <a:effectLst/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7F7A7E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7" name="AutoShape 13">
              <a:extLst>
                <a:ext uri="{FF2B5EF4-FFF2-40B4-BE49-F238E27FC236}">
                  <a16:creationId xmlns:a16="http://schemas.microsoft.com/office/drawing/2014/main" id="{AC2ED57C-E698-AD1D-9CF5-C26450E862CA}"/>
                </a:ext>
              </a:extLst>
            </p:cNvPr>
            <p:cNvSpPr/>
            <p:nvPr/>
          </p:nvSpPr>
          <p:spPr bwMode="auto">
            <a:xfrm>
              <a:off x="3029468" y="5960264"/>
              <a:ext cx="8315866" cy="5319115"/>
            </a:xfrm>
            <a:custGeom>
              <a:avLst/>
              <a:gdLst>
                <a:gd name="T0" fmla="*/ 2147483646 w 20946"/>
                <a:gd name="T1" fmla="*/ 924084605 h 20595"/>
                <a:gd name="T2" fmla="*/ 2147483646 w 20946"/>
                <a:gd name="T3" fmla="*/ 924084605 h 20595"/>
                <a:gd name="T4" fmla="*/ 2147483646 w 20946"/>
                <a:gd name="T5" fmla="*/ 924084605 h 20595"/>
                <a:gd name="T6" fmla="*/ 2147483646 w 20946"/>
                <a:gd name="T7" fmla="*/ 924084605 h 205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946" h="20595">
                  <a:moveTo>
                    <a:pt x="6698" y="0"/>
                  </a:moveTo>
                  <a:cubicBezTo>
                    <a:pt x="4984" y="0"/>
                    <a:pt x="3270" y="1006"/>
                    <a:pt x="1962" y="3017"/>
                  </a:cubicBezTo>
                  <a:cubicBezTo>
                    <a:pt x="-654" y="7038"/>
                    <a:pt x="-654" y="13557"/>
                    <a:pt x="1962" y="17579"/>
                  </a:cubicBezTo>
                  <a:cubicBezTo>
                    <a:pt x="4578" y="21600"/>
                    <a:pt x="8820" y="21600"/>
                    <a:pt x="11436" y="17579"/>
                  </a:cubicBezTo>
                  <a:cubicBezTo>
                    <a:pt x="12758" y="15545"/>
                    <a:pt x="13411" y="12873"/>
                    <a:pt x="13396" y="10208"/>
                  </a:cubicBezTo>
                  <a:lnTo>
                    <a:pt x="19812" y="10208"/>
                  </a:lnTo>
                  <a:cubicBezTo>
                    <a:pt x="20438" y="10208"/>
                    <a:pt x="20946" y="9426"/>
                    <a:pt x="20946" y="8463"/>
                  </a:cubicBezTo>
                  <a:cubicBezTo>
                    <a:pt x="20946" y="7499"/>
                    <a:pt x="20438" y="6719"/>
                    <a:pt x="19812" y="6719"/>
                  </a:cubicBezTo>
                  <a:lnTo>
                    <a:pt x="12980" y="6719"/>
                  </a:lnTo>
                  <a:cubicBezTo>
                    <a:pt x="12655" y="5369"/>
                    <a:pt x="12141" y="4102"/>
                    <a:pt x="11436" y="3017"/>
                  </a:cubicBezTo>
                  <a:cubicBezTo>
                    <a:pt x="10128" y="1006"/>
                    <a:pt x="8413" y="0"/>
                    <a:pt x="6698" y="0"/>
                  </a:cubicBezTo>
                  <a:close/>
                </a:path>
              </a:pathLst>
            </a:custGeom>
            <a:solidFill>
              <a:srgbClr val="F76466"/>
            </a:solidFill>
            <a:ln>
              <a:noFill/>
            </a:ln>
            <a:effectLst/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7F7A7E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8" name="AutoShape 14">
              <a:extLst>
                <a:ext uri="{FF2B5EF4-FFF2-40B4-BE49-F238E27FC236}">
                  <a16:creationId xmlns:a16="http://schemas.microsoft.com/office/drawing/2014/main" id="{0A15DF07-FAA7-FA1E-0B6A-84529FCC68AC}"/>
                </a:ext>
              </a:extLst>
            </p:cNvPr>
            <p:cNvSpPr/>
            <p:nvPr/>
          </p:nvSpPr>
          <p:spPr bwMode="auto">
            <a:xfrm>
              <a:off x="3555504" y="6485924"/>
              <a:ext cx="7789830" cy="4267400"/>
            </a:xfrm>
            <a:custGeom>
              <a:avLst/>
              <a:gdLst>
                <a:gd name="T0" fmla="*/ 1940430104 w 21038"/>
                <a:gd name="T1" fmla="*/ 596752123 h 20573"/>
                <a:gd name="T2" fmla="*/ 1940430104 w 21038"/>
                <a:gd name="T3" fmla="*/ 596752123 h 20573"/>
                <a:gd name="T4" fmla="*/ 1940430104 w 21038"/>
                <a:gd name="T5" fmla="*/ 596752123 h 20573"/>
                <a:gd name="T6" fmla="*/ 1940430104 w 21038"/>
                <a:gd name="T7" fmla="*/ 596752123 h 20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038" h="20573">
                  <a:moveTo>
                    <a:pt x="5880" y="0"/>
                  </a:moveTo>
                  <a:cubicBezTo>
                    <a:pt x="5863" y="0"/>
                    <a:pt x="5847" y="7"/>
                    <a:pt x="5830" y="9"/>
                  </a:cubicBezTo>
                  <a:cubicBezTo>
                    <a:pt x="4333" y="-23"/>
                    <a:pt x="2830" y="976"/>
                    <a:pt x="1688" y="3015"/>
                  </a:cubicBezTo>
                  <a:cubicBezTo>
                    <a:pt x="-562" y="7032"/>
                    <a:pt x="-562" y="13544"/>
                    <a:pt x="1688" y="17560"/>
                  </a:cubicBezTo>
                  <a:cubicBezTo>
                    <a:pt x="3938" y="21577"/>
                    <a:pt x="7586" y="21577"/>
                    <a:pt x="9836" y="17560"/>
                  </a:cubicBezTo>
                  <a:cubicBezTo>
                    <a:pt x="11852" y="13960"/>
                    <a:pt x="12056" y="8360"/>
                    <a:pt x="10458" y="4344"/>
                  </a:cubicBezTo>
                  <a:lnTo>
                    <a:pt x="19822" y="4344"/>
                  </a:lnTo>
                  <a:cubicBezTo>
                    <a:pt x="20494" y="4344"/>
                    <a:pt x="21038" y="3371"/>
                    <a:pt x="21038" y="2171"/>
                  </a:cubicBezTo>
                  <a:cubicBezTo>
                    <a:pt x="21038" y="972"/>
                    <a:pt x="20494" y="0"/>
                    <a:pt x="19822" y="0"/>
                  </a:cubicBezTo>
                  <a:lnTo>
                    <a:pt x="5880" y="0"/>
                  </a:lnTo>
                  <a:close/>
                </a:path>
              </a:pathLst>
            </a:custGeom>
            <a:solidFill>
              <a:srgbClr val="16ABBA"/>
            </a:solidFill>
            <a:ln>
              <a:noFill/>
            </a:ln>
            <a:effectLst/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7F7A7E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876E9BF-EBBB-D175-D334-DAA370F623CE}"/>
                </a:ext>
              </a:extLst>
            </p:cNvPr>
            <p:cNvSpPr/>
            <p:nvPr/>
          </p:nvSpPr>
          <p:spPr bwMode="auto">
            <a:xfrm>
              <a:off x="4075642" y="7010220"/>
              <a:ext cx="3219199" cy="321931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100" b="0" i="0" u="none" strike="noStrike" kern="1200" cap="none" spc="0" normalizeH="0" baseline="0" noProof="0">
                <a:ln>
                  <a:noFill/>
                </a:ln>
                <a:solidFill>
                  <a:srgbClr val="7F7A7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DBD7249-6033-60BB-BB20-845B00E07FEF}"/>
                </a:ext>
              </a:extLst>
            </p:cNvPr>
            <p:cNvSpPr/>
            <p:nvPr/>
          </p:nvSpPr>
          <p:spPr>
            <a:xfrm>
              <a:off x="7583175" y="6681641"/>
              <a:ext cx="3548285" cy="50338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Hunanasesiad Partner  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E10942-BE22-1042-1D24-6C66BCFEB71E}"/>
                </a:ext>
              </a:extLst>
            </p:cNvPr>
            <p:cNvSpPr/>
            <p:nvPr/>
          </p:nvSpPr>
          <p:spPr>
            <a:xfrm>
              <a:off x="7548473" y="7775474"/>
              <a:ext cx="3543227" cy="82909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Diweddariad blynyddol i'r Bwrdd  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08E57B8-2F8F-AE1B-57F7-E4281BCE7153}"/>
                </a:ext>
              </a:extLst>
            </p:cNvPr>
            <p:cNvSpPr/>
            <p:nvPr/>
          </p:nvSpPr>
          <p:spPr>
            <a:xfrm>
              <a:off x="7588230" y="9025411"/>
              <a:ext cx="3543227" cy="50338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Hunanasesiad y BDRh 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A7DFA35-F1F3-6774-9C7B-20CB38B51BA9}"/>
                </a:ext>
              </a:extLst>
            </p:cNvPr>
            <p:cNvSpPr/>
            <p:nvPr/>
          </p:nvSpPr>
          <p:spPr>
            <a:xfrm>
              <a:off x="7588230" y="10257863"/>
              <a:ext cx="3543227" cy="50338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Data ar Berfformiad </a:t>
              </a: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itchFamily="2" charset="77"/>
                <a:ea typeface="Roboto Medium" panose="02000000000000000000" pitchFamily="2" charset="0"/>
                <a:cs typeface="Poppins" pitchFamily="2" charset="77"/>
              </a:endParaRPr>
            </a:p>
          </p:txBody>
        </p:sp>
        <p:sp>
          <p:nvSpPr>
            <p:cNvPr id="19" name="TextBox 63">
              <a:extLst>
                <a:ext uri="{FF2B5EF4-FFF2-40B4-BE49-F238E27FC236}">
                  <a16:creationId xmlns:a16="http://schemas.microsoft.com/office/drawing/2014/main" id="{90B1F92B-7E08-15C4-8D07-3D85D951D17D}"/>
                </a:ext>
              </a:extLst>
            </p:cNvPr>
            <p:cNvSpPr txBox="1"/>
            <p:nvPr/>
          </p:nvSpPr>
          <p:spPr>
            <a:xfrm>
              <a:off x="12200924" y="6380945"/>
              <a:ext cx="10720036" cy="1154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Calibri"/>
                  <a:ea typeface="Calibri"/>
                  <a:cs typeface="Calibri"/>
                </a:rPr>
                <a:t>Bydd partneriaid yn rhoi sicrwydd i'r bwrdd bod gweithgaredd hunanasesu yn cael ei gynnal o fewn eu sefydliad.  Mae offer hunanasesu arfer gorau ar gael, fodd bynnag, mae dealltwriaeth y gall partneriaid gael eu prosesau eu hunain.  </a:t>
              </a:r>
              <a:endParaRPr kumimoji="0" lang="en-US" sz="11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E1EF70B2-7840-7EC5-1166-36D01B02F68A}"/>
                </a:ext>
              </a:extLst>
            </p:cNvPr>
            <p:cNvSpPr txBox="1"/>
            <p:nvPr/>
          </p:nvSpPr>
          <p:spPr>
            <a:xfrm>
              <a:off x="12200924" y="7615183"/>
              <a:ext cx="10720036" cy="829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Calibri"/>
                  <a:ea typeface="Calibri"/>
                  <a:cs typeface="Calibri"/>
                </a:rPr>
                <a:t>Gofynnir i bartneriaid y bwrdd gyflwyno i'r bwrdd yn flynyddol y cryfderau allweddol sy'n dod i'r amlwg o'u gweithgarwch hunanasesu ynghyd â meysydd i'w datblygu.  </a:t>
              </a:r>
            </a:p>
          </p:txBody>
        </p:sp>
        <p:sp>
          <p:nvSpPr>
            <p:cNvPr id="21" name="TextBox 65">
              <a:extLst>
                <a:ext uri="{FF2B5EF4-FFF2-40B4-BE49-F238E27FC236}">
                  <a16:creationId xmlns:a16="http://schemas.microsoft.com/office/drawing/2014/main" id="{F7F1D1B2-6EFE-4920-4213-8DA3C8671FD5}"/>
                </a:ext>
              </a:extLst>
            </p:cNvPr>
            <p:cNvSpPr txBox="1"/>
            <p:nvPr/>
          </p:nvSpPr>
          <p:spPr>
            <a:xfrm>
              <a:off x="12200924" y="8849420"/>
              <a:ext cx="10720036" cy="829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Calibri"/>
                  <a:ea typeface="Calibri"/>
                  <a:cs typeface="Calibri"/>
                </a:rPr>
                <a:t>Bydd y BDRh yn cynnal ymarfer hunanasesu ar lefel bwrdd gyda mewnbwn partner ac yn darparu dadansoddiad yn flynyddol. </a:t>
              </a:r>
            </a:p>
          </p:txBody>
        </p:sp>
        <p:sp>
          <p:nvSpPr>
            <p:cNvPr id="22" name="TextBox 66">
              <a:extLst>
                <a:ext uri="{FF2B5EF4-FFF2-40B4-BE49-F238E27FC236}">
                  <a16:creationId xmlns:a16="http://schemas.microsoft.com/office/drawing/2014/main" id="{EDD78F21-A421-45C2-0E48-0735A6E237EF}"/>
                </a:ext>
              </a:extLst>
            </p:cNvPr>
            <p:cNvSpPr txBox="1"/>
            <p:nvPr/>
          </p:nvSpPr>
          <p:spPr>
            <a:xfrm>
              <a:off x="12200924" y="10083657"/>
              <a:ext cx="10720036" cy="1154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cy-GB" sz="11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Calibri"/>
                  <a:ea typeface="Calibri"/>
                  <a:cs typeface="Calibri"/>
                </a:rPr>
                <a:t>Bydd sicrwydd hunanasesu yn cael ei gefnogi gan drefniadau sicrwydd trosfwaol, gan gynnwys dangosfwrdd data'r BDRh a Fframwaith Perfformiad Diogelu, yn ogystal â rhaglen o weithgareddau archwilio a Sicrhau Ansawdd.</a:t>
              </a:r>
            </a:p>
          </p:txBody>
        </p:sp>
        <p:sp>
          <p:nvSpPr>
            <p:cNvPr id="23" name="Triangle 2">
              <a:extLst>
                <a:ext uri="{FF2B5EF4-FFF2-40B4-BE49-F238E27FC236}">
                  <a16:creationId xmlns:a16="http://schemas.microsoft.com/office/drawing/2014/main" id="{558D6A87-797E-490F-B39A-FDF63F3B84BF}"/>
                </a:ext>
              </a:extLst>
            </p:cNvPr>
            <p:cNvSpPr/>
            <p:nvPr/>
          </p:nvSpPr>
          <p:spPr>
            <a:xfrm rot="5400000">
              <a:off x="11607099" y="6769732"/>
              <a:ext cx="385252" cy="332114"/>
            </a:xfrm>
            <a:prstGeom prst="triangle">
              <a:avLst/>
            </a:prstGeom>
            <a:solidFill>
              <a:srgbClr val="FFFFFF">
                <a:lumMod val="9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24" name="Triangle 67">
              <a:extLst>
                <a:ext uri="{FF2B5EF4-FFF2-40B4-BE49-F238E27FC236}">
                  <a16:creationId xmlns:a16="http://schemas.microsoft.com/office/drawing/2014/main" id="{E0E9819D-B743-5D49-44FE-52BEDE11836C}"/>
                </a:ext>
              </a:extLst>
            </p:cNvPr>
            <p:cNvSpPr/>
            <p:nvPr/>
          </p:nvSpPr>
          <p:spPr>
            <a:xfrm rot="5400000">
              <a:off x="11615318" y="9160416"/>
              <a:ext cx="385252" cy="332114"/>
            </a:xfrm>
            <a:prstGeom prst="triangle">
              <a:avLst/>
            </a:prstGeom>
            <a:solidFill>
              <a:srgbClr val="FFFFFF">
                <a:lumMod val="9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25" name="Triangle 68">
              <a:extLst>
                <a:ext uri="{FF2B5EF4-FFF2-40B4-BE49-F238E27FC236}">
                  <a16:creationId xmlns:a16="http://schemas.microsoft.com/office/drawing/2014/main" id="{91C3BB79-04DB-CCE2-834D-6777F8EF11E0}"/>
                </a:ext>
              </a:extLst>
            </p:cNvPr>
            <p:cNvSpPr/>
            <p:nvPr/>
          </p:nvSpPr>
          <p:spPr>
            <a:xfrm rot="5400000">
              <a:off x="11615318" y="7990835"/>
              <a:ext cx="385252" cy="332114"/>
            </a:xfrm>
            <a:prstGeom prst="triangle">
              <a:avLst/>
            </a:prstGeom>
            <a:solidFill>
              <a:srgbClr val="FFFFFF">
                <a:lumMod val="9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  <p:sp>
          <p:nvSpPr>
            <p:cNvPr id="26" name="Triangle 69">
              <a:extLst>
                <a:ext uri="{FF2B5EF4-FFF2-40B4-BE49-F238E27FC236}">
                  <a16:creationId xmlns:a16="http://schemas.microsoft.com/office/drawing/2014/main" id="{D144510A-F97D-72CB-E484-5B0A76C2BE6C}"/>
                </a:ext>
              </a:extLst>
            </p:cNvPr>
            <p:cNvSpPr/>
            <p:nvPr/>
          </p:nvSpPr>
          <p:spPr>
            <a:xfrm rot="5400000">
              <a:off x="11615318" y="10383160"/>
              <a:ext cx="385252" cy="332114"/>
            </a:xfrm>
            <a:prstGeom prst="triangle">
              <a:avLst/>
            </a:prstGeom>
            <a:solidFill>
              <a:srgbClr val="FFFFFF">
                <a:lumMod val="9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04484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349">
            <a:extLst>
              <a:ext uri="{FF2B5EF4-FFF2-40B4-BE49-F238E27FC236}">
                <a16:creationId xmlns:a16="http://schemas.microsoft.com/office/drawing/2014/main" id="{348927B2-11EF-9B43-8F14-3C6D5FC962C2}"/>
              </a:ext>
            </a:extLst>
          </p:cNvPr>
          <p:cNvGrpSpPr/>
          <p:nvPr/>
        </p:nvGrpSpPr>
        <p:grpSpPr>
          <a:xfrm>
            <a:off x="621584" y="249131"/>
            <a:ext cx="10948831" cy="1326892"/>
            <a:chOff x="1240040" y="861425"/>
            <a:chExt cx="21897660" cy="2653782"/>
          </a:xfrm>
        </p:grpSpPr>
        <p:sp>
          <p:nvSpPr>
            <p:cNvPr id="44" name="CuadroTexto 350">
              <a:extLst>
                <a:ext uri="{FF2B5EF4-FFF2-40B4-BE49-F238E27FC236}">
                  <a16:creationId xmlns:a16="http://schemas.microsoft.com/office/drawing/2014/main" id="{EB85846B-B4DD-D346-BE0C-37F878C3F360}"/>
                </a:ext>
              </a:extLst>
            </p:cNvPr>
            <p:cNvSpPr txBox="1"/>
            <p:nvPr/>
          </p:nvSpPr>
          <p:spPr>
            <a:xfrm>
              <a:off x="2427203" y="861425"/>
              <a:ext cx="19523334" cy="14161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cy-GB" sz="4000" b="1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Hunanasesu Partner – Themâu Ffocws</a:t>
              </a:r>
              <a:r>
                <a:rPr lang="cy-GB" sz="4000" b="0" i="0" u="none" strike="noStrike" cap="none" baseline="0">
                  <a:solidFill>
                    <a:srgbClr val="001C5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 </a:t>
              </a:r>
            </a:p>
          </p:txBody>
        </p:sp>
        <p:sp>
          <p:nvSpPr>
            <p:cNvPr id="45" name="CuadroTexto 351">
              <a:extLst>
                <a:ext uri="{FF2B5EF4-FFF2-40B4-BE49-F238E27FC236}">
                  <a16:creationId xmlns:a16="http://schemas.microsoft.com/office/drawing/2014/main" id="{14CCF53B-4E8A-804A-9EAC-C1FF6A3EC7E9}"/>
                </a:ext>
              </a:extLst>
            </p:cNvPr>
            <p:cNvSpPr txBox="1"/>
            <p:nvPr/>
          </p:nvSpPr>
          <p:spPr>
            <a:xfrm>
              <a:off x="2668307" y="2222546"/>
              <a:ext cx="19041035" cy="1280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cy-GB" sz="1800" b="0" i="0" u="none" strike="noStrike" cap="none" baseline="0">
                  <a:solidFill>
                    <a:srgbClr val="7F7A7E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Lato Light"/>
                  <a:ea typeface="Lato Light"/>
                  <a:cs typeface="Lato Light"/>
                </a:rPr>
                <a:t>Dylai hunanasesiadau a ddatblygir ac a gynhelir yn lleol archwilio'r themâu canlynol, gellir cynnwys meysydd eraill hefyd os oes angen.  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7069939-B5EB-A34A-97CF-D837C2BCAB53}"/>
              </a:ext>
            </a:extLst>
          </p:cNvPr>
          <p:cNvGrpSpPr/>
          <p:nvPr/>
        </p:nvGrpSpPr>
        <p:grpSpPr>
          <a:xfrm>
            <a:off x="2483921" y="2452685"/>
            <a:ext cx="5806684" cy="3524937"/>
            <a:chOff x="5031779" y="6258711"/>
            <a:chExt cx="11613368" cy="7049874"/>
          </a:xfrm>
        </p:grpSpPr>
        <p:sp>
          <p:nvSpPr>
            <p:cNvPr id="24" name="AutoShape 18">
              <a:extLst>
                <a:ext uri="{FF2B5EF4-FFF2-40B4-BE49-F238E27FC236}">
                  <a16:creationId xmlns:a16="http://schemas.microsoft.com/office/drawing/2014/main" id="{0D89F703-8A47-1143-9C50-C43286DD5971}"/>
                </a:ext>
              </a:extLst>
            </p:cNvPr>
            <p:cNvSpPr/>
            <p:nvPr/>
          </p:nvSpPr>
          <p:spPr bwMode="auto">
            <a:xfrm rot="10800000">
              <a:off x="8193305" y="6465081"/>
              <a:ext cx="8276796" cy="3645744"/>
            </a:xfrm>
            <a:custGeom>
              <a:avLst/>
              <a:gdLst>
                <a:gd name="T0" fmla="*/ 10800 w 21600"/>
                <a:gd name="T1" fmla="+- 0 12261 2923"/>
                <a:gd name="T2" fmla="*/ 12261 h 18677"/>
                <a:gd name="T3" fmla="*/ 10800 w 21600"/>
                <a:gd name="T4" fmla="+- 0 12261 2923"/>
                <a:gd name="T5" fmla="*/ 12261 h 18677"/>
                <a:gd name="T6" fmla="*/ 10800 w 21600"/>
                <a:gd name="T7" fmla="+- 0 12261 2923"/>
                <a:gd name="T8" fmla="*/ 12261 h 18677"/>
                <a:gd name="T9" fmla="*/ 10800 w 21600"/>
                <a:gd name="T10" fmla="+- 0 12261 2923"/>
                <a:gd name="T11" fmla="*/ 12261 h 18677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18677">
                  <a:moveTo>
                    <a:pt x="0" y="18677"/>
                  </a:moveTo>
                  <a:cubicBezTo>
                    <a:pt x="565" y="14923"/>
                    <a:pt x="1448" y="11555"/>
                    <a:pt x="2560" y="8730"/>
                  </a:cubicBezTo>
                  <a:cubicBezTo>
                    <a:pt x="7135" y="-2897"/>
                    <a:pt x="14475" y="-2923"/>
                    <a:pt x="19040" y="8730"/>
                  </a:cubicBezTo>
                  <a:cubicBezTo>
                    <a:pt x="20185" y="11651"/>
                    <a:pt x="21048" y="15035"/>
                    <a:pt x="21600" y="18677"/>
                  </a:cubicBezTo>
                </a:path>
              </a:pathLst>
            </a:custGeom>
            <a:noFill/>
            <a:ln w="50800" cap="flat" cmpd="sng">
              <a:solidFill>
                <a:schemeClr val="tx1">
                  <a:lumMod val="20000"/>
                  <a:lumOff val="80000"/>
                </a:schemeClr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25" name="Oval 19">
              <a:extLst>
                <a:ext uri="{FF2B5EF4-FFF2-40B4-BE49-F238E27FC236}">
                  <a16:creationId xmlns:a16="http://schemas.microsoft.com/office/drawing/2014/main" id="{4888F8AA-30DF-1B43-8FFC-101C7F60CB19}"/>
                </a:ext>
              </a:extLst>
            </p:cNvPr>
            <p:cNvSpPr/>
            <p:nvPr/>
          </p:nvSpPr>
          <p:spPr bwMode="auto">
            <a:xfrm rot="10800000">
              <a:off x="9897013" y="9316463"/>
              <a:ext cx="454936" cy="45491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31" name="Oval 21">
              <a:extLst>
                <a:ext uri="{FF2B5EF4-FFF2-40B4-BE49-F238E27FC236}">
                  <a16:creationId xmlns:a16="http://schemas.microsoft.com/office/drawing/2014/main" id="{8D428190-EA40-EB4B-9388-EDAB943D1FFC}"/>
                </a:ext>
              </a:extLst>
            </p:cNvPr>
            <p:cNvSpPr/>
            <p:nvPr/>
          </p:nvSpPr>
          <p:spPr bwMode="auto">
            <a:xfrm rot="10800000">
              <a:off x="12175469" y="9874439"/>
              <a:ext cx="454936" cy="4549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33" name="Oval 23">
              <a:extLst>
                <a:ext uri="{FF2B5EF4-FFF2-40B4-BE49-F238E27FC236}">
                  <a16:creationId xmlns:a16="http://schemas.microsoft.com/office/drawing/2014/main" id="{9BF3F701-70DF-B34A-B6B6-D6FF0C5BC2AC}"/>
                </a:ext>
              </a:extLst>
            </p:cNvPr>
            <p:cNvSpPr/>
            <p:nvPr/>
          </p:nvSpPr>
          <p:spPr bwMode="auto">
            <a:xfrm rot="10800000">
              <a:off x="8522923" y="7747325"/>
              <a:ext cx="454936" cy="4549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46" name="Oval 25">
              <a:extLst>
                <a:ext uri="{FF2B5EF4-FFF2-40B4-BE49-F238E27FC236}">
                  <a16:creationId xmlns:a16="http://schemas.microsoft.com/office/drawing/2014/main" id="{592EB328-5AF0-CA46-ADFC-B3B7B022A90C}"/>
                </a:ext>
              </a:extLst>
            </p:cNvPr>
            <p:cNvSpPr/>
            <p:nvPr/>
          </p:nvSpPr>
          <p:spPr bwMode="auto">
            <a:xfrm rot="10800000">
              <a:off x="7880721" y="6593053"/>
              <a:ext cx="454936" cy="4549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176A5891-B963-8A49-B230-CE216BDCF44B}"/>
                </a:ext>
              </a:extLst>
            </p:cNvPr>
            <p:cNvSpPr/>
            <p:nvPr/>
          </p:nvSpPr>
          <p:spPr bwMode="auto">
            <a:xfrm rot="10800000">
              <a:off x="13877485" y="9492237"/>
              <a:ext cx="454936" cy="45491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2" name="AutoShape 31">
              <a:extLst>
                <a:ext uri="{FF2B5EF4-FFF2-40B4-BE49-F238E27FC236}">
                  <a16:creationId xmlns:a16="http://schemas.microsoft.com/office/drawing/2014/main" id="{B5302EE2-FB89-1D47-95EE-29F03D4DA8FD}"/>
                </a:ext>
              </a:extLst>
            </p:cNvPr>
            <p:cNvSpPr/>
            <p:nvPr/>
          </p:nvSpPr>
          <p:spPr bwMode="auto">
            <a:xfrm rot="11596757">
              <a:off x="8556827" y="9978341"/>
              <a:ext cx="2383192" cy="2678384"/>
            </a:xfrm>
            <a:custGeom>
              <a:avLst/>
              <a:gdLst>
                <a:gd name="T0" fmla="+- 0 10800 961"/>
                <a:gd name="T1" fmla="*/ T0 w 19679"/>
                <a:gd name="T2" fmla="*/ 10800 h 21600"/>
                <a:gd name="T3" fmla="+- 0 10800 961"/>
                <a:gd name="T4" fmla="*/ T3 w 19679"/>
                <a:gd name="T5" fmla="*/ 10800 h 21600"/>
                <a:gd name="T6" fmla="+- 0 10800 961"/>
                <a:gd name="T7" fmla="*/ T6 w 19679"/>
                <a:gd name="T8" fmla="*/ 10800 h 21600"/>
                <a:gd name="T9" fmla="+- 0 10800 961"/>
                <a:gd name="T10" fmla="*/ T9 w 19679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9679" h="21600">
                  <a:moveTo>
                    <a:pt x="9839" y="0"/>
                  </a:moveTo>
                  <a:cubicBezTo>
                    <a:pt x="7321" y="0"/>
                    <a:pt x="4803" y="937"/>
                    <a:pt x="2882" y="2813"/>
                  </a:cubicBezTo>
                  <a:cubicBezTo>
                    <a:pt x="-961" y="6566"/>
                    <a:pt x="-961" y="12653"/>
                    <a:pt x="2882" y="16406"/>
                  </a:cubicBezTo>
                  <a:cubicBezTo>
                    <a:pt x="4480" y="17967"/>
                    <a:pt x="6493" y="18867"/>
                    <a:pt x="8574" y="19129"/>
                  </a:cubicBezTo>
                  <a:lnTo>
                    <a:pt x="9839" y="21600"/>
                  </a:lnTo>
                  <a:lnTo>
                    <a:pt x="11104" y="19129"/>
                  </a:lnTo>
                  <a:cubicBezTo>
                    <a:pt x="13185" y="18867"/>
                    <a:pt x="15198" y="17967"/>
                    <a:pt x="16796" y="16406"/>
                  </a:cubicBezTo>
                  <a:cubicBezTo>
                    <a:pt x="20639" y="12653"/>
                    <a:pt x="20639" y="6566"/>
                    <a:pt x="16796" y="2813"/>
                  </a:cubicBezTo>
                  <a:cubicBezTo>
                    <a:pt x="14875" y="937"/>
                    <a:pt x="12357" y="0"/>
                    <a:pt x="9839" y="0"/>
                  </a:cubicBezTo>
                  <a:close/>
                  <a:moveTo>
                    <a:pt x="9839" y="2266"/>
                  </a:moveTo>
                  <a:cubicBezTo>
                    <a:pt x="11763" y="2266"/>
                    <a:pt x="13686" y="2983"/>
                    <a:pt x="15154" y="4417"/>
                  </a:cubicBezTo>
                  <a:cubicBezTo>
                    <a:pt x="18090" y="7284"/>
                    <a:pt x="18090" y="11935"/>
                    <a:pt x="15154" y="14802"/>
                  </a:cubicBezTo>
                  <a:cubicBezTo>
                    <a:pt x="12218" y="17670"/>
                    <a:pt x="7460" y="17670"/>
                    <a:pt x="4524" y="14802"/>
                  </a:cubicBezTo>
                  <a:cubicBezTo>
                    <a:pt x="1588" y="11935"/>
                    <a:pt x="1588" y="7284"/>
                    <a:pt x="4524" y="4417"/>
                  </a:cubicBezTo>
                  <a:cubicBezTo>
                    <a:pt x="5992" y="2983"/>
                    <a:pt x="7915" y="2266"/>
                    <a:pt x="9839" y="226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3" name="AutoShape 32">
              <a:extLst>
                <a:ext uri="{FF2B5EF4-FFF2-40B4-BE49-F238E27FC236}">
                  <a16:creationId xmlns:a16="http://schemas.microsoft.com/office/drawing/2014/main" id="{8B4B943F-8A2C-1849-BC58-9BD6DFB3235F}"/>
                </a:ext>
              </a:extLst>
            </p:cNvPr>
            <p:cNvSpPr/>
            <p:nvPr/>
          </p:nvSpPr>
          <p:spPr bwMode="auto">
            <a:xfrm rot="10800000">
              <a:off x="6406533" y="8385927"/>
              <a:ext cx="2383742" cy="2406710"/>
            </a:xfrm>
            <a:custGeom>
              <a:avLst/>
              <a:gdLst>
                <a:gd name="T0" fmla="+- 0 10800 792"/>
                <a:gd name="T1" fmla="*/ T0 w 20016"/>
                <a:gd name="T2" fmla="+- 0 10781 17"/>
                <a:gd name="T3" fmla="*/ 10781 h 21529"/>
                <a:gd name="T4" fmla="+- 0 10800 792"/>
                <a:gd name="T5" fmla="*/ T4 w 20016"/>
                <a:gd name="T6" fmla="+- 0 10781 17"/>
                <a:gd name="T7" fmla="*/ 10781 h 21529"/>
                <a:gd name="T8" fmla="+- 0 10800 792"/>
                <a:gd name="T9" fmla="*/ T8 w 20016"/>
                <a:gd name="T10" fmla="+- 0 10781 17"/>
                <a:gd name="T11" fmla="*/ 10781 h 21529"/>
                <a:gd name="T12" fmla="+- 0 10800 792"/>
                <a:gd name="T13" fmla="*/ T12 w 20016"/>
                <a:gd name="T14" fmla="+- 0 10781 17"/>
                <a:gd name="T15" fmla="*/ 10781 h 2152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016" h="21529">
                  <a:moveTo>
                    <a:pt x="10331" y="5"/>
                  </a:moveTo>
                  <a:cubicBezTo>
                    <a:pt x="9667" y="-17"/>
                    <a:pt x="8989" y="33"/>
                    <a:pt x="8308" y="158"/>
                  </a:cubicBezTo>
                  <a:cubicBezTo>
                    <a:pt x="2862" y="1158"/>
                    <a:pt x="-792" y="6675"/>
                    <a:pt x="147" y="12476"/>
                  </a:cubicBezTo>
                  <a:cubicBezTo>
                    <a:pt x="538" y="14890"/>
                    <a:pt x="1668" y="16959"/>
                    <a:pt x="3240" y="18497"/>
                  </a:cubicBezTo>
                  <a:lnTo>
                    <a:pt x="2807" y="21529"/>
                  </a:lnTo>
                  <a:lnTo>
                    <a:pt x="5343" y="20080"/>
                  </a:lnTo>
                  <a:cubicBezTo>
                    <a:pt x="7229" y="21143"/>
                    <a:pt x="9442" y="21583"/>
                    <a:pt x="11708" y="21167"/>
                  </a:cubicBezTo>
                  <a:cubicBezTo>
                    <a:pt x="17154" y="20166"/>
                    <a:pt x="20808" y="14650"/>
                    <a:pt x="19869" y="8848"/>
                  </a:cubicBezTo>
                  <a:cubicBezTo>
                    <a:pt x="19399" y="5947"/>
                    <a:pt x="17869" y="3527"/>
                    <a:pt x="15777" y="1954"/>
                  </a:cubicBezTo>
                  <a:cubicBezTo>
                    <a:pt x="14207" y="774"/>
                    <a:pt x="12325" y="71"/>
                    <a:pt x="10331" y="5"/>
                  </a:cubicBezTo>
                  <a:close/>
                  <a:moveTo>
                    <a:pt x="10255" y="2519"/>
                  </a:moveTo>
                  <a:cubicBezTo>
                    <a:pt x="13809" y="2636"/>
                    <a:pt x="16915" y="5399"/>
                    <a:pt x="17543" y="9278"/>
                  </a:cubicBezTo>
                  <a:cubicBezTo>
                    <a:pt x="18260" y="13710"/>
                    <a:pt x="15469" y="17924"/>
                    <a:pt x="11308" y="18689"/>
                  </a:cubicBezTo>
                  <a:cubicBezTo>
                    <a:pt x="7147" y="19453"/>
                    <a:pt x="3191" y="16479"/>
                    <a:pt x="2473" y="12047"/>
                  </a:cubicBezTo>
                  <a:cubicBezTo>
                    <a:pt x="1756" y="7614"/>
                    <a:pt x="4547" y="3400"/>
                    <a:pt x="8708" y="2636"/>
                  </a:cubicBezTo>
                  <a:cubicBezTo>
                    <a:pt x="9228" y="2540"/>
                    <a:pt x="9747" y="2502"/>
                    <a:pt x="10255" y="25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4" name="AutoShape 33">
              <a:extLst>
                <a:ext uri="{FF2B5EF4-FFF2-40B4-BE49-F238E27FC236}">
                  <a16:creationId xmlns:a16="http://schemas.microsoft.com/office/drawing/2014/main" id="{9FE9D09F-346A-164A-86AA-0F02B0D02367}"/>
                </a:ext>
              </a:extLst>
            </p:cNvPr>
            <p:cNvSpPr/>
            <p:nvPr/>
          </p:nvSpPr>
          <p:spPr bwMode="auto">
            <a:xfrm rot="12666956">
              <a:off x="11438585" y="10925173"/>
              <a:ext cx="2383642" cy="2383412"/>
            </a:xfrm>
            <a:custGeom>
              <a:avLst/>
              <a:gdLst>
                <a:gd name="T0" fmla="+- 0 10800 687"/>
                <a:gd name="T1" fmla="*/ T0 w 20226"/>
                <a:gd name="T2" fmla="+- 0 10727 93"/>
                <a:gd name="T3" fmla="*/ 10727 h 21268"/>
                <a:gd name="T4" fmla="+- 0 10800 687"/>
                <a:gd name="T5" fmla="*/ T4 w 20226"/>
                <a:gd name="T6" fmla="+- 0 10727 93"/>
                <a:gd name="T7" fmla="*/ 10727 h 21268"/>
                <a:gd name="T8" fmla="+- 0 10800 687"/>
                <a:gd name="T9" fmla="*/ T8 w 20226"/>
                <a:gd name="T10" fmla="+- 0 10727 93"/>
                <a:gd name="T11" fmla="*/ 10727 h 21268"/>
                <a:gd name="T12" fmla="+- 0 10800 687"/>
                <a:gd name="T13" fmla="*/ T12 w 20226"/>
                <a:gd name="T14" fmla="+- 0 10727 93"/>
                <a:gd name="T15" fmla="*/ 10727 h 2126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226" h="21268">
                  <a:moveTo>
                    <a:pt x="10512" y="9"/>
                  </a:moveTo>
                  <a:cubicBezTo>
                    <a:pt x="8123" y="-93"/>
                    <a:pt x="5858" y="702"/>
                    <a:pt x="4046" y="2130"/>
                  </a:cubicBezTo>
                  <a:cubicBezTo>
                    <a:pt x="1976" y="3763"/>
                    <a:pt x="497" y="6225"/>
                    <a:pt x="103" y="9132"/>
                  </a:cubicBezTo>
                  <a:cubicBezTo>
                    <a:pt x="-687" y="14945"/>
                    <a:pt x="3158" y="20331"/>
                    <a:pt x="8687" y="21162"/>
                  </a:cubicBezTo>
                  <a:cubicBezTo>
                    <a:pt x="10987" y="21507"/>
                    <a:pt x="13209" y="21001"/>
                    <a:pt x="15085" y="19883"/>
                  </a:cubicBezTo>
                  <a:lnTo>
                    <a:pt x="17685" y="21250"/>
                  </a:lnTo>
                  <a:lnTo>
                    <a:pt x="17163" y="18244"/>
                  </a:lnTo>
                  <a:cubicBezTo>
                    <a:pt x="18709" y="16662"/>
                    <a:pt x="19795" y="14560"/>
                    <a:pt x="20123" y="12142"/>
                  </a:cubicBezTo>
                  <a:cubicBezTo>
                    <a:pt x="20913" y="6328"/>
                    <a:pt x="17071" y="939"/>
                    <a:pt x="11543" y="108"/>
                  </a:cubicBezTo>
                  <a:cubicBezTo>
                    <a:pt x="11197" y="56"/>
                    <a:pt x="10853" y="24"/>
                    <a:pt x="10512" y="9"/>
                  </a:cubicBezTo>
                  <a:close/>
                  <a:moveTo>
                    <a:pt x="10418" y="2516"/>
                  </a:moveTo>
                  <a:cubicBezTo>
                    <a:pt x="10679" y="2527"/>
                    <a:pt x="10942" y="2555"/>
                    <a:pt x="11206" y="2594"/>
                  </a:cubicBezTo>
                  <a:cubicBezTo>
                    <a:pt x="15430" y="3229"/>
                    <a:pt x="18366" y="7342"/>
                    <a:pt x="17763" y="11784"/>
                  </a:cubicBezTo>
                  <a:cubicBezTo>
                    <a:pt x="17159" y="16226"/>
                    <a:pt x="13244" y="19313"/>
                    <a:pt x="9020" y="18679"/>
                  </a:cubicBezTo>
                  <a:cubicBezTo>
                    <a:pt x="4796" y="18045"/>
                    <a:pt x="1863" y="13928"/>
                    <a:pt x="2467" y="9486"/>
                  </a:cubicBezTo>
                  <a:cubicBezTo>
                    <a:pt x="3032" y="5321"/>
                    <a:pt x="6505" y="2349"/>
                    <a:pt x="10418" y="2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5" name="AutoShape 34">
              <a:extLst>
                <a:ext uri="{FF2B5EF4-FFF2-40B4-BE49-F238E27FC236}">
                  <a16:creationId xmlns:a16="http://schemas.microsoft.com/office/drawing/2014/main" id="{BEAB2B84-5E46-A94E-9A87-2635C609E1FE}"/>
                </a:ext>
              </a:extLst>
            </p:cNvPr>
            <p:cNvSpPr/>
            <p:nvPr/>
          </p:nvSpPr>
          <p:spPr bwMode="auto">
            <a:xfrm rot="12861493">
              <a:off x="14042648" y="10201083"/>
              <a:ext cx="2602498" cy="2383802"/>
            </a:xfrm>
            <a:custGeom>
              <a:avLst/>
              <a:gdLst>
                <a:gd name="T0" fmla="+- 0 10943 286"/>
                <a:gd name="T1" fmla="*/ T0 w 21314"/>
                <a:gd name="T2" fmla="+- 0 10114 50"/>
                <a:gd name="T3" fmla="*/ 10114 h 20129"/>
                <a:gd name="T4" fmla="+- 0 10943 286"/>
                <a:gd name="T5" fmla="*/ T4 w 21314"/>
                <a:gd name="T6" fmla="+- 0 10114 50"/>
                <a:gd name="T7" fmla="*/ 10114 h 20129"/>
                <a:gd name="T8" fmla="+- 0 10943 286"/>
                <a:gd name="T9" fmla="*/ T8 w 21314"/>
                <a:gd name="T10" fmla="+- 0 10114 50"/>
                <a:gd name="T11" fmla="*/ 10114 h 20129"/>
                <a:gd name="T12" fmla="+- 0 10943 286"/>
                <a:gd name="T13" fmla="*/ T12 w 21314"/>
                <a:gd name="T14" fmla="+- 0 10114 50"/>
                <a:gd name="T15" fmla="*/ 10114 h 2012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314" h="20129">
                  <a:moveTo>
                    <a:pt x="10091" y="6"/>
                  </a:moveTo>
                  <a:cubicBezTo>
                    <a:pt x="8517" y="-50"/>
                    <a:pt x="6911" y="286"/>
                    <a:pt x="5404" y="1062"/>
                  </a:cubicBezTo>
                  <a:cubicBezTo>
                    <a:pt x="2992" y="2303"/>
                    <a:pt x="1297" y="4433"/>
                    <a:pt x="505" y="6876"/>
                  </a:cubicBezTo>
                  <a:cubicBezTo>
                    <a:pt x="-286" y="9319"/>
                    <a:pt x="-175" y="12074"/>
                    <a:pt x="1029" y="14560"/>
                  </a:cubicBezTo>
                  <a:cubicBezTo>
                    <a:pt x="3436" y="19532"/>
                    <a:pt x="9302" y="21550"/>
                    <a:pt x="14124" y="19068"/>
                  </a:cubicBezTo>
                  <a:cubicBezTo>
                    <a:pt x="16130" y="18035"/>
                    <a:pt x="17628" y="16381"/>
                    <a:pt x="18535" y="14450"/>
                  </a:cubicBezTo>
                  <a:lnTo>
                    <a:pt x="21314" y="14041"/>
                  </a:lnTo>
                  <a:lnTo>
                    <a:pt x="19331" y="11997"/>
                  </a:lnTo>
                  <a:cubicBezTo>
                    <a:pt x="19733" y="9891"/>
                    <a:pt x="19498" y="7641"/>
                    <a:pt x="18496" y="5572"/>
                  </a:cubicBezTo>
                  <a:cubicBezTo>
                    <a:pt x="16841" y="2154"/>
                    <a:pt x="13551" y="130"/>
                    <a:pt x="10091" y="6"/>
                  </a:cubicBezTo>
                  <a:close/>
                  <a:moveTo>
                    <a:pt x="10013" y="2379"/>
                  </a:moveTo>
                  <a:cubicBezTo>
                    <a:pt x="12656" y="2473"/>
                    <a:pt x="15171" y="4020"/>
                    <a:pt x="16435" y="6631"/>
                  </a:cubicBezTo>
                  <a:cubicBezTo>
                    <a:pt x="18275" y="10430"/>
                    <a:pt x="16778" y="15046"/>
                    <a:pt x="13094" y="16943"/>
                  </a:cubicBezTo>
                  <a:cubicBezTo>
                    <a:pt x="9409" y="18840"/>
                    <a:pt x="4929" y="17297"/>
                    <a:pt x="3089" y="13498"/>
                  </a:cubicBezTo>
                  <a:cubicBezTo>
                    <a:pt x="1250" y="9699"/>
                    <a:pt x="2746" y="5083"/>
                    <a:pt x="6431" y="3186"/>
                  </a:cubicBezTo>
                  <a:cubicBezTo>
                    <a:pt x="7582" y="2594"/>
                    <a:pt x="8811" y="2336"/>
                    <a:pt x="10013" y="23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6" name="AutoShape 35">
              <a:extLst>
                <a:ext uri="{FF2B5EF4-FFF2-40B4-BE49-F238E27FC236}">
                  <a16:creationId xmlns:a16="http://schemas.microsoft.com/office/drawing/2014/main" id="{A3B5FFAE-DD3A-5744-B847-E5BC54BF08C8}"/>
                </a:ext>
              </a:extLst>
            </p:cNvPr>
            <p:cNvSpPr/>
            <p:nvPr/>
          </p:nvSpPr>
          <p:spPr bwMode="auto">
            <a:xfrm rot="10800000">
              <a:off x="5031779" y="6258711"/>
              <a:ext cx="2604662" cy="2383768"/>
            </a:xfrm>
            <a:custGeom>
              <a:avLst/>
              <a:gdLst>
                <a:gd name="T0" fmla="*/ 10655 w 21311"/>
                <a:gd name="T1" fmla="+- 0 10110 44"/>
                <a:gd name="T2" fmla="*/ 10110 h 20133"/>
                <a:gd name="T3" fmla="*/ 10655 w 21311"/>
                <a:gd name="T4" fmla="+- 0 10110 44"/>
                <a:gd name="T5" fmla="*/ 10110 h 20133"/>
                <a:gd name="T6" fmla="*/ 10655 w 21311"/>
                <a:gd name="T7" fmla="+- 0 10110 44"/>
                <a:gd name="T8" fmla="*/ 10110 h 20133"/>
                <a:gd name="T9" fmla="*/ 10655 w 21311"/>
                <a:gd name="T10" fmla="+- 0 10110 44"/>
                <a:gd name="T11" fmla="*/ 10110 h 201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311" h="20133">
                  <a:moveTo>
                    <a:pt x="11277" y="4"/>
                  </a:moveTo>
                  <a:cubicBezTo>
                    <a:pt x="7820" y="111"/>
                    <a:pt x="4524" y="2117"/>
                    <a:pt x="2854" y="5528"/>
                  </a:cubicBezTo>
                  <a:cubicBezTo>
                    <a:pt x="1844" y="7592"/>
                    <a:pt x="1599" y="9842"/>
                    <a:pt x="1991" y="11950"/>
                  </a:cubicBezTo>
                  <a:lnTo>
                    <a:pt x="0" y="13988"/>
                  </a:lnTo>
                  <a:lnTo>
                    <a:pt x="2773" y="14410"/>
                  </a:lnTo>
                  <a:cubicBezTo>
                    <a:pt x="3670" y="16347"/>
                    <a:pt x="5161" y="18007"/>
                    <a:pt x="7160" y="19049"/>
                  </a:cubicBezTo>
                  <a:cubicBezTo>
                    <a:pt x="11966" y="21556"/>
                    <a:pt x="17834" y="19566"/>
                    <a:pt x="20262" y="14605"/>
                  </a:cubicBezTo>
                  <a:cubicBezTo>
                    <a:pt x="21477" y="12124"/>
                    <a:pt x="21600" y="9373"/>
                    <a:pt x="20821" y="6926"/>
                  </a:cubicBezTo>
                  <a:cubicBezTo>
                    <a:pt x="20042" y="4479"/>
                    <a:pt x="18360" y="2337"/>
                    <a:pt x="15957" y="1084"/>
                  </a:cubicBezTo>
                  <a:cubicBezTo>
                    <a:pt x="14455" y="300"/>
                    <a:pt x="12849" y="-44"/>
                    <a:pt x="11277" y="4"/>
                  </a:cubicBezTo>
                  <a:close/>
                  <a:moveTo>
                    <a:pt x="11342" y="2381"/>
                  </a:moveTo>
                  <a:cubicBezTo>
                    <a:pt x="12543" y="2344"/>
                    <a:pt x="13770" y="2607"/>
                    <a:pt x="14917" y="3205"/>
                  </a:cubicBezTo>
                  <a:cubicBezTo>
                    <a:pt x="18590" y="5121"/>
                    <a:pt x="20062" y="9745"/>
                    <a:pt x="18207" y="13536"/>
                  </a:cubicBezTo>
                  <a:cubicBezTo>
                    <a:pt x="16352" y="17326"/>
                    <a:pt x="11871" y="18846"/>
                    <a:pt x="8199" y="16931"/>
                  </a:cubicBezTo>
                  <a:cubicBezTo>
                    <a:pt x="4527" y="15016"/>
                    <a:pt x="3054" y="10391"/>
                    <a:pt x="4910" y="6601"/>
                  </a:cubicBezTo>
                  <a:cubicBezTo>
                    <a:pt x="6185" y="3995"/>
                    <a:pt x="8701" y="2462"/>
                    <a:pt x="11342" y="23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defTabSz="914217"/>
              <a:endParaRPr lang="en-US" altLang="en-US" sz="1600">
                <a:solidFill>
                  <a:srgbClr val="FFFFFF"/>
                </a:solidFill>
                <a:latin typeface="Poppins" pitchFamily="2" charset="77"/>
                <a:ea typeface="Helvetica Light" panose="020B0403020202020204" pitchFamily="34" charset="0"/>
                <a:cs typeface="Poppins" pitchFamily="2" charset="77"/>
                <a:sym typeface="Helvetica Light" panose="020B0403020202020204" pitchFamily="34" charset="0"/>
              </a:endParaRPr>
            </a:p>
          </p:txBody>
        </p:sp>
        <p:sp>
          <p:nvSpPr>
            <p:cNvPr id="57" name="Text Box 36">
              <a:extLst>
                <a:ext uri="{FF2B5EF4-FFF2-40B4-BE49-F238E27FC236}">
                  <a16:creationId xmlns:a16="http://schemas.microsoft.com/office/drawing/2014/main" id="{41BC0292-0AFF-2B4A-A63C-243C66E742C1}"/>
                </a:ext>
              </a:extLst>
            </p:cNvPr>
            <p:cNvSpPr txBox="1"/>
            <p:nvPr/>
          </p:nvSpPr>
          <p:spPr bwMode="auto">
            <a:xfrm>
              <a:off x="14339115" y="10930706"/>
              <a:ext cx="2210960" cy="924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ctr" defTabSz="914217"/>
              <a:r>
                <a:rPr lang="cy-GB" sz="2700" b="0" i="0" u="none" strike="noStrike" cap="none" baseline="0">
                  <a:solidFill>
                    <a:srgbClr val="F8E146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5</a:t>
              </a:r>
            </a:p>
          </p:txBody>
        </p:sp>
        <p:sp>
          <p:nvSpPr>
            <p:cNvPr id="58" name="Text Box 37">
              <a:extLst>
                <a:ext uri="{FF2B5EF4-FFF2-40B4-BE49-F238E27FC236}">
                  <a16:creationId xmlns:a16="http://schemas.microsoft.com/office/drawing/2014/main" id="{3132DD02-BB7A-EA4F-B856-D13BD86F62B7}"/>
                </a:ext>
              </a:extLst>
            </p:cNvPr>
            <p:cNvSpPr txBox="1"/>
            <p:nvPr/>
          </p:nvSpPr>
          <p:spPr bwMode="auto">
            <a:xfrm>
              <a:off x="5139729" y="6996555"/>
              <a:ext cx="2210960" cy="924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ctr" defTabSz="914217"/>
              <a:r>
                <a:rPr lang="cy-GB" sz="2700" b="0" i="0" u="none" strike="noStrike" cap="none" baseline="0">
                  <a:solidFill>
                    <a:srgbClr val="16ABBA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1</a:t>
              </a:r>
            </a:p>
          </p:txBody>
        </p:sp>
        <p:sp>
          <p:nvSpPr>
            <p:cNvPr id="59" name="Text Box 38">
              <a:extLst>
                <a:ext uri="{FF2B5EF4-FFF2-40B4-BE49-F238E27FC236}">
                  <a16:creationId xmlns:a16="http://schemas.microsoft.com/office/drawing/2014/main" id="{8D5324FE-C295-8B40-BF29-B0C9D9586F65}"/>
                </a:ext>
              </a:extLst>
            </p:cNvPr>
            <p:cNvSpPr txBox="1"/>
            <p:nvPr/>
          </p:nvSpPr>
          <p:spPr bwMode="auto">
            <a:xfrm>
              <a:off x="6492923" y="9143763"/>
              <a:ext cx="2210960" cy="924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ctr" defTabSz="914217"/>
              <a:r>
                <a:rPr lang="cy-GB" sz="2700" b="0" i="0" u="none" strike="noStrike" cap="none" baseline="0">
                  <a:solidFill>
                    <a:srgbClr val="F76466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2   </a:t>
              </a:r>
            </a:p>
          </p:txBody>
        </p:sp>
        <p:sp>
          <p:nvSpPr>
            <p:cNvPr id="60" name="Text Box 39">
              <a:extLst>
                <a:ext uri="{FF2B5EF4-FFF2-40B4-BE49-F238E27FC236}">
                  <a16:creationId xmlns:a16="http://schemas.microsoft.com/office/drawing/2014/main" id="{DCD0B10E-1243-2844-982C-898E553A4A60}"/>
                </a:ext>
              </a:extLst>
            </p:cNvPr>
            <p:cNvSpPr txBox="1"/>
            <p:nvPr/>
          </p:nvSpPr>
          <p:spPr bwMode="auto">
            <a:xfrm>
              <a:off x="11512227" y="11654599"/>
              <a:ext cx="2210958" cy="924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ctr" defTabSz="914217"/>
              <a:r>
                <a:rPr lang="cy-GB" sz="2700" b="0" i="0" u="none" strike="noStrike" cap="none" baseline="0">
                  <a:solidFill>
                    <a:srgbClr val="FFAB69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4 </a:t>
              </a:r>
            </a:p>
          </p:txBody>
        </p:sp>
        <p:sp>
          <p:nvSpPr>
            <p:cNvPr id="61" name="Text Box 40">
              <a:extLst>
                <a:ext uri="{FF2B5EF4-FFF2-40B4-BE49-F238E27FC236}">
                  <a16:creationId xmlns:a16="http://schemas.microsoft.com/office/drawing/2014/main" id="{0A66EFAC-71B3-AF41-AB81-027177D71669}"/>
                </a:ext>
              </a:extLst>
            </p:cNvPr>
            <p:cNvSpPr txBox="1"/>
            <p:nvPr/>
          </p:nvSpPr>
          <p:spPr bwMode="auto">
            <a:xfrm>
              <a:off x="8655649" y="11020347"/>
              <a:ext cx="2210960" cy="924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ctr" defTabSz="914217"/>
              <a:r>
                <a:rPr lang="cy-GB" sz="2700" b="0" i="0" u="none" strike="noStrike" cap="none" baseline="0">
                  <a:solidFill>
                    <a:srgbClr val="FEA998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Poppins"/>
                  <a:ea typeface="Poppins"/>
                  <a:cs typeface="Poppins"/>
                </a:rPr>
                <a:t>3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011FE2D9-9460-7849-98F4-376F76565D0D}"/>
              </a:ext>
            </a:extLst>
          </p:cNvPr>
          <p:cNvSpPr/>
          <p:nvPr/>
        </p:nvSpPr>
        <p:spPr>
          <a:xfrm>
            <a:off x="9851374" y="2764072"/>
            <a:ext cx="1940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Partneriaethau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B2C0A4A-88EE-2447-A0A4-53B3C84ACFC9}"/>
              </a:ext>
            </a:extLst>
          </p:cNvPr>
          <p:cNvSpPr/>
          <p:nvPr/>
        </p:nvSpPr>
        <p:spPr>
          <a:xfrm flipH="1">
            <a:off x="313077" y="3004490"/>
            <a:ext cx="211126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Arweinyddiaeth a Llywodraethu 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2C3178A-2469-1143-ADD9-C3124E5F9B23}"/>
              </a:ext>
            </a:extLst>
          </p:cNvPr>
          <p:cNvSpPr/>
          <p:nvPr/>
        </p:nvSpPr>
        <p:spPr>
          <a:xfrm>
            <a:off x="5253067" y="6111995"/>
            <a:ext cx="20899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Ymwybyddiaeth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E886FD2-7F20-2840-AC0F-83E7D8B62128}"/>
              </a:ext>
            </a:extLst>
          </p:cNvPr>
          <p:cNvSpPr/>
          <p:nvPr/>
        </p:nvSpPr>
        <p:spPr>
          <a:xfrm flipH="1">
            <a:off x="1108694" y="4164018"/>
            <a:ext cx="1953173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Perfformiad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DAE2EE1-3208-9A4D-B7D6-251A7A2E4545}"/>
              </a:ext>
            </a:extLst>
          </p:cNvPr>
          <p:cNvSpPr/>
          <p:nvPr/>
        </p:nvSpPr>
        <p:spPr>
          <a:xfrm>
            <a:off x="2934661" y="5411386"/>
            <a:ext cx="1462782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Gweithlu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" name="Oval 23">
            <a:extLst>
              <a:ext uri="{FF2B5EF4-FFF2-40B4-BE49-F238E27FC236}">
                <a16:creationId xmlns:a16="http://schemas.microsoft.com/office/drawing/2014/main" id="{F771FFA5-A465-FA8F-5F98-20FEC3769491}"/>
              </a:ext>
            </a:extLst>
          </p:cNvPr>
          <p:cNvSpPr/>
          <p:nvPr/>
        </p:nvSpPr>
        <p:spPr bwMode="auto">
          <a:xfrm rot="5124418">
            <a:off x="7569811" y="3506776"/>
            <a:ext cx="227468" cy="22745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defTabSz="914217"/>
            <a:endParaRPr lang="en-US" altLang="en-US" sz="1600">
              <a:solidFill>
                <a:srgbClr val="FFFFFF"/>
              </a:solidFill>
              <a:latin typeface="Poppins" pitchFamily="2" charset="77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5" name="AutoShape 32">
            <a:extLst>
              <a:ext uri="{FF2B5EF4-FFF2-40B4-BE49-F238E27FC236}">
                <a16:creationId xmlns:a16="http://schemas.microsoft.com/office/drawing/2014/main" id="{9603332D-D5BA-4518-6920-E6B6F6087555}"/>
              </a:ext>
            </a:extLst>
          </p:cNvPr>
          <p:cNvSpPr/>
          <p:nvPr/>
        </p:nvSpPr>
        <p:spPr bwMode="auto">
          <a:xfrm rot="5124418">
            <a:off x="7957299" y="3538555"/>
            <a:ext cx="1191871" cy="1203355"/>
          </a:xfrm>
          <a:custGeom>
            <a:avLst/>
            <a:gdLst>
              <a:gd name="T0" fmla="+- 0 10800 792"/>
              <a:gd name="T1" fmla="*/ T0 w 20016"/>
              <a:gd name="T2" fmla="+- 0 10781 17"/>
              <a:gd name="T3" fmla="*/ 10781 h 21529"/>
              <a:gd name="T4" fmla="+- 0 10800 792"/>
              <a:gd name="T5" fmla="*/ T4 w 20016"/>
              <a:gd name="T6" fmla="+- 0 10781 17"/>
              <a:gd name="T7" fmla="*/ 10781 h 21529"/>
              <a:gd name="T8" fmla="+- 0 10800 792"/>
              <a:gd name="T9" fmla="*/ T8 w 20016"/>
              <a:gd name="T10" fmla="+- 0 10781 17"/>
              <a:gd name="T11" fmla="*/ 10781 h 21529"/>
              <a:gd name="T12" fmla="+- 0 10800 792"/>
              <a:gd name="T13" fmla="*/ T12 w 20016"/>
              <a:gd name="T14" fmla="+- 0 10781 17"/>
              <a:gd name="T15" fmla="*/ 10781 h 215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016" h="21529">
                <a:moveTo>
                  <a:pt x="10331" y="5"/>
                </a:moveTo>
                <a:cubicBezTo>
                  <a:pt x="9667" y="-17"/>
                  <a:pt x="8989" y="33"/>
                  <a:pt x="8308" y="158"/>
                </a:cubicBezTo>
                <a:cubicBezTo>
                  <a:pt x="2862" y="1158"/>
                  <a:pt x="-792" y="6675"/>
                  <a:pt x="147" y="12476"/>
                </a:cubicBezTo>
                <a:cubicBezTo>
                  <a:pt x="538" y="14890"/>
                  <a:pt x="1668" y="16959"/>
                  <a:pt x="3240" y="18497"/>
                </a:cubicBezTo>
                <a:lnTo>
                  <a:pt x="2807" y="21529"/>
                </a:lnTo>
                <a:lnTo>
                  <a:pt x="5343" y="20080"/>
                </a:lnTo>
                <a:cubicBezTo>
                  <a:pt x="7229" y="21143"/>
                  <a:pt x="9442" y="21583"/>
                  <a:pt x="11708" y="21167"/>
                </a:cubicBezTo>
                <a:cubicBezTo>
                  <a:pt x="17154" y="20166"/>
                  <a:pt x="20808" y="14650"/>
                  <a:pt x="19869" y="8848"/>
                </a:cubicBezTo>
                <a:cubicBezTo>
                  <a:pt x="19399" y="5947"/>
                  <a:pt x="17869" y="3527"/>
                  <a:pt x="15777" y="1954"/>
                </a:cubicBezTo>
                <a:cubicBezTo>
                  <a:pt x="14207" y="774"/>
                  <a:pt x="12325" y="71"/>
                  <a:pt x="10331" y="5"/>
                </a:cubicBezTo>
                <a:close/>
                <a:moveTo>
                  <a:pt x="10255" y="2519"/>
                </a:moveTo>
                <a:cubicBezTo>
                  <a:pt x="13809" y="2636"/>
                  <a:pt x="16915" y="5399"/>
                  <a:pt x="17543" y="9278"/>
                </a:cubicBezTo>
                <a:cubicBezTo>
                  <a:pt x="18260" y="13710"/>
                  <a:pt x="15469" y="17924"/>
                  <a:pt x="11308" y="18689"/>
                </a:cubicBezTo>
                <a:cubicBezTo>
                  <a:pt x="7147" y="19453"/>
                  <a:pt x="3191" y="16479"/>
                  <a:pt x="2473" y="12047"/>
                </a:cubicBezTo>
                <a:cubicBezTo>
                  <a:pt x="1756" y="7614"/>
                  <a:pt x="4547" y="3400"/>
                  <a:pt x="8708" y="2636"/>
                </a:cubicBezTo>
                <a:cubicBezTo>
                  <a:pt x="9228" y="2540"/>
                  <a:pt x="9747" y="2502"/>
                  <a:pt x="10255" y="251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defTabSz="914217"/>
            <a:endParaRPr lang="en-US" altLang="en-US" sz="1600">
              <a:solidFill>
                <a:srgbClr val="FFFFFF"/>
              </a:solidFill>
              <a:latin typeface="Poppins" pitchFamily="2" charset="77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6" name="Text Box 36">
            <a:extLst>
              <a:ext uri="{FF2B5EF4-FFF2-40B4-BE49-F238E27FC236}">
                <a16:creationId xmlns:a16="http://schemas.microsoft.com/office/drawing/2014/main" id="{95FCB659-61A1-DDF1-F25F-445CAED66BE6}"/>
              </a:ext>
            </a:extLst>
          </p:cNvPr>
          <p:cNvSpPr txBox="1"/>
          <p:nvPr/>
        </p:nvSpPr>
        <p:spPr bwMode="auto">
          <a:xfrm>
            <a:off x="8013539" y="3920634"/>
            <a:ext cx="1105480" cy="46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914217"/>
            <a:r>
              <a:rPr lang="cy-GB" sz="2700" b="0" i="0" u="none" strike="noStrike" cap="none" baseline="0">
                <a:solidFill>
                  <a:srgbClr val="5DDFEC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6</a:t>
            </a:r>
          </a:p>
        </p:txBody>
      </p:sp>
      <p:sp>
        <p:nvSpPr>
          <p:cNvPr id="7" name="Oval 23">
            <a:extLst>
              <a:ext uri="{FF2B5EF4-FFF2-40B4-BE49-F238E27FC236}">
                <a16:creationId xmlns:a16="http://schemas.microsoft.com/office/drawing/2014/main" id="{E3FAE59B-F5EB-C0A9-3308-5E8222EBE4CF}"/>
              </a:ext>
            </a:extLst>
          </p:cNvPr>
          <p:cNvSpPr/>
          <p:nvPr/>
        </p:nvSpPr>
        <p:spPr bwMode="auto">
          <a:xfrm rot="5124418">
            <a:off x="8047199" y="2527866"/>
            <a:ext cx="227468" cy="227459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defTabSz="914217"/>
            <a:endParaRPr lang="en-US" altLang="en-US" sz="1600">
              <a:solidFill>
                <a:srgbClr val="FFFFFF"/>
              </a:solidFill>
              <a:latin typeface="Poppins" pitchFamily="2" charset="77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8" name="AutoShape 32">
            <a:extLst>
              <a:ext uri="{FF2B5EF4-FFF2-40B4-BE49-F238E27FC236}">
                <a16:creationId xmlns:a16="http://schemas.microsoft.com/office/drawing/2014/main" id="{D5BC3E06-2606-5C39-3BD1-C17054B35021}"/>
              </a:ext>
            </a:extLst>
          </p:cNvPr>
          <p:cNvSpPr/>
          <p:nvPr/>
        </p:nvSpPr>
        <p:spPr bwMode="auto">
          <a:xfrm rot="4877762">
            <a:off x="8570508" y="2439057"/>
            <a:ext cx="1191871" cy="1203355"/>
          </a:xfrm>
          <a:custGeom>
            <a:avLst/>
            <a:gdLst>
              <a:gd name="T0" fmla="+- 0 10800 792"/>
              <a:gd name="T1" fmla="*/ T0 w 20016"/>
              <a:gd name="T2" fmla="+- 0 10781 17"/>
              <a:gd name="T3" fmla="*/ 10781 h 21529"/>
              <a:gd name="T4" fmla="+- 0 10800 792"/>
              <a:gd name="T5" fmla="*/ T4 w 20016"/>
              <a:gd name="T6" fmla="+- 0 10781 17"/>
              <a:gd name="T7" fmla="*/ 10781 h 21529"/>
              <a:gd name="T8" fmla="+- 0 10800 792"/>
              <a:gd name="T9" fmla="*/ T8 w 20016"/>
              <a:gd name="T10" fmla="+- 0 10781 17"/>
              <a:gd name="T11" fmla="*/ 10781 h 21529"/>
              <a:gd name="T12" fmla="+- 0 10800 792"/>
              <a:gd name="T13" fmla="*/ T12 w 20016"/>
              <a:gd name="T14" fmla="+- 0 10781 17"/>
              <a:gd name="T15" fmla="*/ 10781 h 215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016" h="21529">
                <a:moveTo>
                  <a:pt x="10331" y="5"/>
                </a:moveTo>
                <a:cubicBezTo>
                  <a:pt x="9667" y="-17"/>
                  <a:pt x="8989" y="33"/>
                  <a:pt x="8308" y="158"/>
                </a:cubicBezTo>
                <a:cubicBezTo>
                  <a:pt x="2862" y="1158"/>
                  <a:pt x="-792" y="6675"/>
                  <a:pt x="147" y="12476"/>
                </a:cubicBezTo>
                <a:cubicBezTo>
                  <a:pt x="538" y="14890"/>
                  <a:pt x="1668" y="16959"/>
                  <a:pt x="3240" y="18497"/>
                </a:cubicBezTo>
                <a:lnTo>
                  <a:pt x="2807" y="21529"/>
                </a:lnTo>
                <a:lnTo>
                  <a:pt x="5343" y="20080"/>
                </a:lnTo>
                <a:cubicBezTo>
                  <a:pt x="7229" y="21143"/>
                  <a:pt x="9442" y="21583"/>
                  <a:pt x="11708" y="21167"/>
                </a:cubicBezTo>
                <a:cubicBezTo>
                  <a:pt x="17154" y="20166"/>
                  <a:pt x="20808" y="14650"/>
                  <a:pt x="19869" y="8848"/>
                </a:cubicBezTo>
                <a:cubicBezTo>
                  <a:pt x="19399" y="5947"/>
                  <a:pt x="17869" y="3527"/>
                  <a:pt x="15777" y="1954"/>
                </a:cubicBezTo>
                <a:cubicBezTo>
                  <a:pt x="14207" y="774"/>
                  <a:pt x="12325" y="71"/>
                  <a:pt x="10331" y="5"/>
                </a:cubicBezTo>
                <a:close/>
                <a:moveTo>
                  <a:pt x="10255" y="2519"/>
                </a:moveTo>
                <a:cubicBezTo>
                  <a:pt x="13809" y="2636"/>
                  <a:pt x="16915" y="5399"/>
                  <a:pt x="17543" y="9278"/>
                </a:cubicBezTo>
                <a:cubicBezTo>
                  <a:pt x="18260" y="13710"/>
                  <a:pt x="15469" y="17924"/>
                  <a:pt x="11308" y="18689"/>
                </a:cubicBezTo>
                <a:cubicBezTo>
                  <a:pt x="7147" y="19453"/>
                  <a:pt x="3191" y="16479"/>
                  <a:pt x="2473" y="12047"/>
                </a:cubicBezTo>
                <a:cubicBezTo>
                  <a:pt x="1756" y="7614"/>
                  <a:pt x="4547" y="3400"/>
                  <a:pt x="8708" y="2636"/>
                </a:cubicBezTo>
                <a:cubicBezTo>
                  <a:pt x="9228" y="2540"/>
                  <a:pt x="9747" y="2502"/>
                  <a:pt x="10255" y="2519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defTabSz="914217"/>
            <a:endParaRPr lang="en-US" altLang="en-US" sz="1600">
              <a:solidFill>
                <a:srgbClr val="FFFFFF"/>
              </a:solidFill>
              <a:latin typeface="Poppins" pitchFamily="2" charset="77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9" name="Text Box 36">
            <a:extLst>
              <a:ext uri="{FF2B5EF4-FFF2-40B4-BE49-F238E27FC236}">
                <a16:creationId xmlns:a16="http://schemas.microsoft.com/office/drawing/2014/main" id="{1C26DAE6-7E91-62BC-13BD-BC0D127D720D}"/>
              </a:ext>
            </a:extLst>
          </p:cNvPr>
          <p:cNvSpPr txBox="1"/>
          <p:nvPr/>
        </p:nvSpPr>
        <p:spPr bwMode="auto">
          <a:xfrm>
            <a:off x="8626748" y="2821136"/>
            <a:ext cx="1105480" cy="46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914217"/>
            <a:r>
              <a:rPr lang="cy-GB" sz="2700" b="0" i="0" u="none" strike="noStrike" cap="none" baseline="0">
                <a:solidFill>
                  <a:srgbClr val="FF790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849713-D148-9C13-56C8-FA63767BB8C5}"/>
              </a:ext>
            </a:extLst>
          </p:cNvPr>
          <p:cNvSpPr/>
          <p:nvPr/>
        </p:nvSpPr>
        <p:spPr>
          <a:xfrm>
            <a:off x="8013539" y="5724595"/>
            <a:ext cx="19405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Hyfforddiant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600256-4C87-93A4-C3B3-323247BB71A2}"/>
              </a:ext>
            </a:extLst>
          </p:cNvPr>
          <p:cNvSpPr/>
          <p:nvPr/>
        </p:nvSpPr>
        <p:spPr>
          <a:xfrm>
            <a:off x="9281601" y="4189613"/>
            <a:ext cx="19405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cy-GB" sz="1800" b="0" i="0" u="none" strike="noStrike" cap="none" baseline="0">
                <a:solidFill>
                  <a:srgbClr val="001C5E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oppins"/>
                <a:ea typeface="Poppins"/>
                <a:cs typeface="Poppins"/>
              </a:rPr>
              <a:t>Recriwtio</a:t>
            </a:r>
            <a:endParaRPr lang="en-US" sz="2700">
              <a:solidFill>
                <a:srgbClr val="001C5E"/>
              </a:solidFill>
              <a:latin typeface="Poppins" pitchFamily="2" charset="77"/>
              <a:ea typeface="Roboto Medium" panose="02000000000000000000" pitchFamily="2" charset="0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1978985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ircle Infographics">
      <a:dk1>
        <a:srgbClr val="7F7A7E"/>
      </a:dk1>
      <a:lt1>
        <a:srgbClr val="FFFFFF"/>
      </a:lt1>
      <a:dk2>
        <a:srgbClr val="001C5E"/>
      </a:dk2>
      <a:lt2>
        <a:srgbClr val="FFFFFF"/>
      </a:lt2>
      <a:accent1>
        <a:srgbClr val="16ABBA"/>
      </a:accent1>
      <a:accent2>
        <a:srgbClr val="F76466"/>
      </a:accent2>
      <a:accent3>
        <a:srgbClr val="FEA998"/>
      </a:accent3>
      <a:accent4>
        <a:srgbClr val="FFAB69"/>
      </a:accent4>
      <a:accent5>
        <a:srgbClr val="F8E146"/>
      </a:accent5>
      <a:accent6>
        <a:srgbClr val="15ABB9"/>
      </a:accent6>
      <a:hlink>
        <a:srgbClr val="F76366"/>
      </a:hlink>
      <a:folHlink>
        <a:srgbClr val="FEA898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Override1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249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GDS Transport</vt:lpstr>
      <vt:lpstr>Lato Light</vt:lpstr>
      <vt:lpstr>Poppins</vt:lpstr>
      <vt:lpstr>Poppins Medium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Brockway, Rebecca</dc:creator>
  <cp:lastModifiedBy>Thomas, Dai (Caerdydd Ddwyieithog)</cp:lastModifiedBy>
  <cp:revision>6</cp:revision>
  <dcterms:created xsi:type="dcterms:W3CDTF">2023-11-22T11:39:42Z</dcterms:created>
  <dcterms:modified xsi:type="dcterms:W3CDTF">2026-05-18T08:27:30Z</dcterms:modified>
</cp:coreProperties>
</file>