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7620000" cy="19050000"/>
  <p:notesSz cx="6858000" cy="9144000"/>
  <p:embeddedFontLst>
    <p:embeddedFont>
      <p:font typeface="Montserrat Classic" panose="020B0604020202020204" charset="0"/>
      <p:regular r:id="rId3"/>
    </p:embeddedFont>
    <p:embeddedFont>
      <p:font typeface="Montserrat Classic Bold" panose="020B0604020202020204" charset="0"/>
      <p:regular r:id="rId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22" autoAdjust="0"/>
  </p:normalViewPr>
  <p:slideViewPr>
    <p:cSldViewPr>
      <p:cViewPr varScale="1">
        <p:scale>
          <a:sx n="30" d="100"/>
          <a:sy n="30" d="100"/>
        </p:scale>
        <p:origin x="3134"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font" Target="fonts/font1.fntdata"/><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font" Target="fonts/font2.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ED957"/>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6776923" y="2697537"/>
            <a:ext cx="553978" cy="522800"/>
          </a:xfrm>
          <a:prstGeom prst="rect">
            <a:avLst/>
          </a:prstGeom>
        </p:spPr>
      </p:pic>
      <p:pic>
        <p:nvPicPr>
          <p:cNvPr id="5" name="Picture 5"/>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7056428" y="9257556"/>
            <a:ext cx="455204" cy="455204"/>
          </a:xfrm>
          <a:prstGeom prst="rect">
            <a:avLst/>
          </a:prstGeom>
        </p:spPr>
      </p:pic>
      <p:pic>
        <p:nvPicPr>
          <p:cNvPr id="6" name="Picture 6"/>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a:fillRect/>
          </a:stretch>
        </p:blipFill>
        <p:spPr>
          <a:xfrm flipV="1">
            <a:off x="2635062" y="6769221"/>
            <a:ext cx="826155" cy="466662"/>
          </a:xfrm>
          <a:prstGeom prst="rect">
            <a:avLst/>
          </a:prstGeom>
        </p:spPr>
      </p:pic>
      <p:pic>
        <p:nvPicPr>
          <p:cNvPr id="7" name="Picture 7"/>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a:fillRect/>
          </a:stretch>
        </p:blipFill>
        <p:spPr>
          <a:xfrm>
            <a:off x="2866560" y="15942249"/>
            <a:ext cx="449562" cy="449562"/>
          </a:xfrm>
          <a:prstGeom prst="rect">
            <a:avLst/>
          </a:prstGeom>
        </p:spPr>
      </p:pic>
      <p:sp>
        <p:nvSpPr>
          <p:cNvPr id="8" name="AutoShape 8"/>
          <p:cNvSpPr/>
          <p:nvPr/>
        </p:nvSpPr>
        <p:spPr>
          <a:xfrm rot="-5400000">
            <a:off x="2295563" y="5458639"/>
            <a:ext cx="3053212" cy="24334"/>
          </a:xfrm>
          <a:prstGeom prst="line">
            <a:avLst/>
          </a:prstGeom>
          <a:ln w="47625" cap="rnd">
            <a:solidFill>
              <a:srgbClr val="000000"/>
            </a:solidFill>
            <a:prstDash val="solid"/>
            <a:headEnd type="none" w="sm" len="sm"/>
            <a:tailEnd type="none" w="sm" len="sm"/>
          </a:ln>
        </p:spPr>
        <p:txBody>
          <a:bodyPr/>
          <a:lstStyle/>
          <a:p>
            <a:endParaRPr lang="en-GB"/>
          </a:p>
        </p:txBody>
      </p:sp>
      <p:sp>
        <p:nvSpPr>
          <p:cNvPr id="9" name="AutoShape 9"/>
          <p:cNvSpPr/>
          <p:nvPr/>
        </p:nvSpPr>
        <p:spPr>
          <a:xfrm rot="-5400000">
            <a:off x="3434493" y="11400132"/>
            <a:ext cx="827434" cy="1"/>
          </a:xfrm>
          <a:prstGeom prst="line">
            <a:avLst/>
          </a:prstGeom>
          <a:ln w="47625" cap="rnd">
            <a:solidFill>
              <a:srgbClr val="000000"/>
            </a:solidFill>
            <a:prstDash val="solid"/>
            <a:headEnd type="none" w="sm" len="sm"/>
            <a:tailEnd type="none" w="sm" len="sm"/>
          </a:ln>
        </p:spPr>
        <p:txBody>
          <a:bodyPr/>
          <a:lstStyle/>
          <a:p>
            <a:endParaRPr lang="en-GB"/>
          </a:p>
        </p:txBody>
      </p:sp>
      <p:sp>
        <p:nvSpPr>
          <p:cNvPr id="11" name="AutoShape 11"/>
          <p:cNvSpPr/>
          <p:nvPr/>
        </p:nvSpPr>
        <p:spPr>
          <a:xfrm rot="-5400000" flipV="1">
            <a:off x="2769955" y="8748969"/>
            <a:ext cx="2142636" cy="13871"/>
          </a:xfrm>
          <a:prstGeom prst="line">
            <a:avLst/>
          </a:prstGeom>
          <a:ln w="47625" cap="rnd">
            <a:solidFill>
              <a:srgbClr val="000000"/>
            </a:solidFill>
            <a:prstDash val="solid"/>
            <a:headEnd type="none" w="sm" len="sm"/>
            <a:tailEnd type="none" w="sm" len="sm"/>
          </a:ln>
        </p:spPr>
        <p:txBody>
          <a:bodyPr/>
          <a:lstStyle/>
          <a:p>
            <a:endParaRPr lang="en-GB"/>
          </a:p>
        </p:txBody>
      </p:sp>
      <p:sp>
        <p:nvSpPr>
          <p:cNvPr id="12" name="AutoShape 12"/>
          <p:cNvSpPr/>
          <p:nvPr/>
        </p:nvSpPr>
        <p:spPr>
          <a:xfrm rot="-10800000">
            <a:off x="58716" y="2880595"/>
            <a:ext cx="2808578" cy="0"/>
          </a:xfrm>
          <a:prstGeom prst="line">
            <a:avLst/>
          </a:prstGeom>
          <a:ln w="47625" cap="rnd">
            <a:solidFill>
              <a:srgbClr val="000000"/>
            </a:solidFill>
            <a:prstDash val="sysDot"/>
            <a:headEnd type="none" w="sm" len="sm"/>
            <a:tailEnd type="none" w="sm" len="sm"/>
          </a:ln>
        </p:spPr>
        <p:txBody>
          <a:bodyPr/>
          <a:lstStyle/>
          <a:p>
            <a:endParaRPr lang="en-GB"/>
          </a:p>
        </p:txBody>
      </p:sp>
      <p:sp>
        <p:nvSpPr>
          <p:cNvPr id="14" name="AutoShape 14"/>
          <p:cNvSpPr/>
          <p:nvPr/>
        </p:nvSpPr>
        <p:spPr>
          <a:xfrm rot="-10800000" flipV="1">
            <a:off x="112541" y="12735147"/>
            <a:ext cx="3070885" cy="14601"/>
          </a:xfrm>
          <a:prstGeom prst="line">
            <a:avLst/>
          </a:prstGeom>
          <a:ln w="47625" cap="rnd">
            <a:solidFill>
              <a:srgbClr val="000000"/>
            </a:solidFill>
            <a:prstDash val="sysDot"/>
            <a:headEnd type="none" w="sm" len="sm"/>
            <a:tailEnd type="none" w="sm" len="sm"/>
          </a:ln>
        </p:spPr>
        <p:txBody>
          <a:bodyPr/>
          <a:lstStyle/>
          <a:p>
            <a:endParaRPr lang="en-GB"/>
          </a:p>
        </p:txBody>
      </p:sp>
      <p:sp>
        <p:nvSpPr>
          <p:cNvPr id="15" name="AutoShape 15"/>
          <p:cNvSpPr/>
          <p:nvPr/>
        </p:nvSpPr>
        <p:spPr>
          <a:xfrm rot="-10800000">
            <a:off x="4664057" y="3842785"/>
            <a:ext cx="2808578" cy="0"/>
          </a:xfrm>
          <a:prstGeom prst="line">
            <a:avLst/>
          </a:prstGeom>
          <a:ln w="47625" cap="rnd">
            <a:solidFill>
              <a:srgbClr val="000000"/>
            </a:solidFill>
            <a:prstDash val="sysDot"/>
            <a:headEnd type="none" w="sm" len="sm"/>
            <a:tailEnd type="none" w="sm" len="sm"/>
          </a:ln>
        </p:spPr>
        <p:txBody>
          <a:bodyPr/>
          <a:lstStyle/>
          <a:p>
            <a:endParaRPr lang="en-GB" dirty="0"/>
          </a:p>
        </p:txBody>
      </p:sp>
      <p:sp>
        <p:nvSpPr>
          <p:cNvPr id="16" name="AutoShape 16"/>
          <p:cNvSpPr/>
          <p:nvPr/>
        </p:nvSpPr>
        <p:spPr>
          <a:xfrm rot="-10800000">
            <a:off x="70067" y="7896077"/>
            <a:ext cx="2858212" cy="8309"/>
          </a:xfrm>
          <a:prstGeom prst="line">
            <a:avLst/>
          </a:prstGeom>
          <a:ln w="47625" cap="rnd">
            <a:solidFill>
              <a:srgbClr val="000000"/>
            </a:solidFill>
            <a:prstDash val="sysDot"/>
            <a:headEnd type="none" w="sm" len="sm"/>
            <a:tailEnd type="none" w="sm" len="sm"/>
          </a:ln>
        </p:spPr>
        <p:txBody>
          <a:bodyPr/>
          <a:lstStyle/>
          <a:p>
            <a:endParaRPr lang="en-GB" dirty="0"/>
          </a:p>
        </p:txBody>
      </p:sp>
      <p:sp>
        <p:nvSpPr>
          <p:cNvPr id="17" name="AutoShape 17"/>
          <p:cNvSpPr/>
          <p:nvPr/>
        </p:nvSpPr>
        <p:spPr>
          <a:xfrm rot="-5400000" flipV="1">
            <a:off x="2472983" y="13924544"/>
            <a:ext cx="2764414" cy="13959"/>
          </a:xfrm>
          <a:prstGeom prst="line">
            <a:avLst/>
          </a:prstGeom>
          <a:ln w="47625" cap="rnd">
            <a:solidFill>
              <a:srgbClr val="000000"/>
            </a:solidFill>
            <a:prstDash val="solid"/>
            <a:headEnd type="none" w="sm" len="sm"/>
            <a:tailEnd type="none" w="sm" len="sm"/>
          </a:ln>
        </p:spPr>
        <p:txBody>
          <a:bodyPr/>
          <a:lstStyle/>
          <a:p>
            <a:endParaRPr lang="en-GB"/>
          </a:p>
        </p:txBody>
      </p:sp>
      <p:sp>
        <p:nvSpPr>
          <p:cNvPr id="18" name="AutoShape 18"/>
          <p:cNvSpPr/>
          <p:nvPr/>
        </p:nvSpPr>
        <p:spPr>
          <a:xfrm rot="-5400000" flipV="1">
            <a:off x="3761388" y="16162448"/>
            <a:ext cx="201562" cy="2"/>
          </a:xfrm>
          <a:prstGeom prst="line">
            <a:avLst/>
          </a:prstGeom>
          <a:ln w="47625" cap="rnd">
            <a:solidFill>
              <a:srgbClr val="000000"/>
            </a:solidFill>
            <a:prstDash val="solid"/>
            <a:headEnd type="none" w="sm" len="sm"/>
            <a:tailEnd type="none" w="sm" len="sm"/>
          </a:ln>
        </p:spPr>
        <p:txBody>
          <a:bodyPr/>
          <a:lstStyle/>
          <a:p>
            <a:endParaRPr lang="en-GB"/>
          </a:p>
        </p:txBody>
      </p:sp>
      <p:sp>
        <p:nvSpPr>
          <p:cNvPr id="19" name="AutoShape 19"/>
          <p:cNvSpPr/>
          <p:nvPr/>
        </p:nvSpPr>
        <p:spPr>
          <a:xfrm rot="-10800000">
            <a:off x="4617767" y="16248106"/>
            <a:ext cx="2808578" cy="0"/>
          </a:xfrm>
          <a:prstGeom prst="line">
            <a:avLst/>
          </a:prstGeom>
          <a:ln w="47625" cap="rnd">
            <a:solidFill>
              <a:srgbClr val="000000"/>
            </a:solidFill>
            <a:prstDash val="sysDot"/>
            <a:headEnd type="none" w="sm" len="sm"/>
            <a:tailEnd type="none" w="sm" len="sm"/>
          </a:ln>
        </p:spPr>
        <p:txBody>
          <a:bodyPr/>
          <a:lstStyle/>
          <a:p>
            <a:endParaRPr lang="en-GB" dirty="0"/>
          </a:p>
        </p:txBody>
      </p:sp>
      <p:sp>
        <p:nvSpPr>
          <p:cNvPr id="20" name="AutoShape 20"/>
          <p:cNvSpPr/>
          <p:nvPr/>
        </p:nvSpPr>
        <p:spPr>
          <a:xfrm rot="-10800000">
            <a:off x="112540" y="16957274"/>
            <a:ext cx="2808578" cy="0"/>
          </a:xfrm>
          <a:prstGeom prst="line">
            <a:avLst/>
          </a:prstGeom>
          <a:ln w="47625" cap="rnd">
            <a:solidFill>
              <a:srgbClr val="000000"/>
            </a:solidFill>
            <a:prstDash val="sysDot"/>
            <a:headEnd type="none" w="sm" len="sm"/>
            <a:tailEnd type="none" w="sm" len="sm"/>
          </a:ln>
        </p:spPr>
        <p:txBody>
          <a:bodyPr/>
          <a:lstStyle/>
          <a:p>
            <a:endParaRPr lang="en-GB" dirty="0"/>
          </a:p>
        </p:txBody>
      </p:sp>
      <p:pic>
        <p:nvPicPr>
          <p:cNvPr id="21" name="Picture 21"/>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a:stretch>
            <a:fillRect/>
          </a:stretch>
        </p:blipFill>
        <p:spPr>
          <a:xfrm>
            <a:off x="6998483" y="14959973"/>
            <a:ext cx="472014" cy="674305"/>
          </a:xfrm>
          <a:prstGeom prst="rect">
            <a:avLst/>
          </a:prstGeom>
        </p:spPr>
      </p:pic>
      <p:pic>
        <p:nvPicPr>
          <p:cNvPr id="22" name="Picture 22"/>
          <p:cNvPicPr>
            <a:picLocks noChangeAspect="1"/>
          </p:cNvPicPr>
          <p:nvPr/>
        </p:nvPicPr>
        <p:blipFill>
          <a:blip r:embed="rId12"/>
          <a:srcRect/>
          <a:stretch>
            <a:fillRect/>
          </a:stretch>
        </p:blipFill>
        <p:spPr>
          <a:xfrm>
            <a:off x="3089268" y="63793"/>
            <a:ext cx="1477289" cy="1472413"/>
          </a:xfrm>
          <a:prstGeom prst="rect">
            <a:avLst/>
          </a:prstGeom>
        </p:spPr>
      </p:pic>
      <p:pic>
        <p:nvPicPr>
          <p:cNvPr id="23" name="Picture 23"/>
          <p:cNvPicPr>
            <a:picLocks noChangeAspect="1"/>
          </p:cNvPicPr>
          <p:nvPr/>
        </p:nvPicPr>
        <p:blipFill>
          <a:blip r:embed="rId13"/>
          <a:srcRect/>
          <a:stretch>
            <a:fillRect/>
          </a:stretch>
        </p:blipFill>
        <p:spPr>
          <a:xfrm>
            <a:off x="3439955" y="18268189"/>
            <a:ext cx="3989054" cy="674304"/>
          </a:xfrm>
          <a:prstGeom prst="rect">
            <a:avLst/>
          </a:prstGeom>
        </p:spPr>
      </p:pic>
      <p:sp>
        <p:nvSpPr>
          <p:cNvPr id="24" name="TextBox 24"/>
          <p:cNvSpPr txBox="1"/>
          <p:nvPr/>
        </p:nvSpPr>
        <p:spPr>
          <a:xfrm>
            <a:off x="927944" y="1367740"/>
            <a:ext cx="5785891" cy="780989"/>
          </a:xfrm>
          <a:prstGeom prst="rect">
            <a:avLst/>
          </a:prstGeom>
        </p:spPr>
        <p:txBody>
          <a:bodyPr lIns="0" tIns="0" rIns="0" bIns="0" rtlCol="0" anchor="t">
            <a:spAutoFit/>
          </a:bodyPr>
          <a:lstStyle/>
          <a:p>
            <a:pPr algn="ctr">
              <a:lnSpc>
                <a:spcPts val="6303"/>
              </a:lnSpc>
            </a:pPr>
            <a:r>
              <a:rPr lang="en-US" sz="4502">
                <a:solidFill>
                  <a:srgbClr val="000000"/>
                </a:solidFill>
                <a:latin typeface="Montserrat Classic Bold"/>
              </a:rPr>
              <a:t>7 Minute Briefing</a:t>
            </a:r>
          </a:p>
        </p:txBody>
      </p:sp>
      <p:sp>
        <p:nvSpPr>
          <p:cNvPr id="25" name="TextBox 25"/>
          <p:cNvSpPr txBox="1"/>
          <p:nvPr/>
        </p:nvSpPr>
        <p:spPr>
          <a:xfrm>
            <a:off x="112542" y="2367675"/>
            <a:ext cx="2237555" cy="390495"/>
          </a:xfrm>
          <a:prstGeom prst="rect">
            <a:avLst/>
          </a:prstGeom>
        </p:spPr>
        <p:txBody>
          <a:bodyPr lIns="0" tIns="0" rIns="0" bIns="0" rtlCol="0" anchor="t">
            <a:spAutoFit/>
          </a:bodyPr>
          <a:lstStyle/>
          <a:p>
            <a:pPr>
              <a:lnSpc>
                <a:spcPts val="3151"/>
              </a:lnSpc>
            </a:pPr>
            <a:r>
              <a:rPr lang="en-US" sz="2251" dirty="0">
                <a:solidFill>
                  <a:srgbClr val="000000"/>
                </a:solidFill>
                <a:latin typeface="Montserrat Classic Bold"/>
              </a:rPr>
              <a:t>Background</a:t>
            </a:r>
          </a:p>
        </p:txBody>
      </p:sp>
      <p:sp>
        <p:nvSpPr>
          <p:cNvPr id="26" name="TextBox 26"/>
          <p:cNvSpPr txBox="1"/>
          <p:nvPr/>
        </p:nvSpPr>
        <p:spPr>
          <a:xfrm>
            <a:off x="5071179" y="3397306"/>
            <a:ext cx="2347967" cy="390495"/>
          </a:xfrm>
          <a:prstGeom prst="rect">
            <a:avLst/>
          </a:prstGeom>
        </p:spPr>
        <p:txBody>
          <a:bodyPr lIns="0" tIns="0" rIns="0" bIns="0" rtlCol="0" anchor="t">
            <a:spAutoFit/>
          </a:bodyPr>
          <a:lstStyle/>
          <a:p>
            <a:pPr algn="r">
              <a:lnSpc>
                <a:spcPts val="3151"/>
              </a:lnSpc>
            </a:pPr>
            <a:r>
              <a:rPr lang="en-US" sz="2251" dirty="0">
                <a:solidFill>
                  <a:srgbClr val="000000"/>
                </a:solidFill>
                <a:latin typeface="Montserrat Classic Bold"/>
              </a:rPr>
              <a:t>Context</a:t>
            </a:r>
          </a:p>
        </p:txBody>
      </p:sp>
      <p:sp>
        <p:nvSpPr>
          <p:cNvPr id="27" name="TextBox 27"/>
          <p:cNvSpPr txBox="1"/>
          <p:nvPr/>
        </p:nvSpPr>
        <p:spPr>
          <a:xfrm>
            <a:off x="3183442" y="7294719"/>
            <a:ext cx="1241542" cy="339725"/>
          </a:xfrm>
          <a:prstGeom prst="rect">
            <a:avLst/>
          </a:prstGeom>
        </p:spPr>
        <p:txBody>
          <a:bodyPr lIns="0" tIns="0" rIns="0" bIns="0" rtlCol="0" anchor="t">
            <a:spAutoFit/>
          </a:bodyPr>
          <a:lstStyle/>
          <a:p>
            <a:pPr algn="ctr">
              <a:lnSpc>
                <a:spcPts val="2799"/>
              </a:lnSpc>
            </a:pPr>
            <a:r>
              <a:rPr lang="en-US" sz="1999" dirty="0">
                <a:solidFill>
                  <a:srgbClr val="000000"/>
                </a:solidFill>
                <a:latin typeface="Montserrat Classic Bold"/>
              </a:rPr>
              <a:t>03</a:t>
            </a:r>
          </a:p>
        </p:txBody>
      </p:sp>
      <p:sp>
        <p:nvSpPr>
          <p:cNvPr id="29" name="TextBox 29"/>
          <p:cNvSpPr txBox="1"/>
          <p:nvPr/>
        </p:nvSpPr>
        <p:spPr>
          <a:xfrm>
            <a:off x="3057584" y="2562923"/>
            <a:ext cx="1526609" cy="339725"/>
          </a:xfrm>
          <a:prstGeom prst="rect">
            <a:avLst/>
          </a:prstGeom>
        </p:spPr>
        <p:txBody>
          <a:bodyPr lIns="0" tIns="0" rIns="0" bIns="0" rtlCol="0" anchor="t">
            <a:spAutoFit/>
          </a:bodyPr>
          <a:lstStyle/>
          <a:p>
            <a:pPr algn="ctr">
              <a:lnSpc>
                <a:spcPts val="2799"/>
              </a:lnSpc>
            </a:pPr>
            <a:r>
              <a:rPr lang="en-US" sz="1999" dirty="0">
                <a:solidFill>
                  <a:srgbClr val="000000"/>
                </a:solidFill>
                <a:latin typeface="Montserrat Classic Bold"/>
              </a:rPr>
              <a:t>01</a:t>
            </a:r>
          </a:p>
        </p:txBody>
      </p:sp>
      <p:sp>
        <p:nvSpPr>
          <p:cNvPr id="30" name="TextBox 30"/>
          <p:cNvSpPr txBox="1"/>
          <p:nvPr/>
        </p:nvSpPr>
        <p:spPr>
          <a:xfrm>
            <a:off x="2973026" y="3580860"/>
            <a:ext cx="1672291" cy="339725"/>
          </a:xfrm>
          <a:prstGeom prst="rect">
            <a:avLst/>
          </a:prstGeom>
        </p:spPr>
        <p:txBody>
          <a:bodyPr lIns="0" tIns="0" rIns="0" bIns="0" rtlCol="0" anchor="t">
            <a:spAutoFit/>
          </a:bodyPr>
          <a:lstStyle/>
          <a:p>
            <a:pPr algn="ctr">
              <a:lnSpc>
                <a:spcPts val="2799"/>
              </a:lnSpc>
            </a:pPr>
            <a:r>
              <a:rPr lang="en-US" sz="1999" dirty="0">
                <a:solidFill>
                  <a:srgbClr val="000000"/>
                </a:solidFill>
                <a:latin typeface="Montserrat Classic Bold"/>
              </a:rPr>
              <a:t>02</a:t>
            </a:r>
          </a:p>
        </p:txBody>
      </p:sp>
      <p:sp>
        <p:nvSpPr>
          <p:cNvPr id="31" name="TextBox 31"/>
          <p:cNvSpPr txBox="1"/>
          <p:nvPr/>
        </p:nvSpPr>
        <p:spPr>
          <a:xfrm>
            <a:off x="3111176" y="10132231"/>
            <a:ext cx="1539119" cy="339725"/>
          </a:xfrm>
          <a:prstGeom prst="rect">
            <a:avLst/>
          </a:prstGeom>
        </p:spPr>
        <p:txBody>
          <a:bodyPr lIns="0" tIns="0" rIns="0" bIns="0" rtlCol="0" anchor="t">
            <a:spAutoFit/>
          </a:bodyPr>
          <a:lstStyle/>
          <a:p>
            <a:pPr algn="ctr">
              <a:lnSpc>
                <a:spcPts val="2799"/>
              </a:lnSpc>
            </a:pPr>
            <a:r>
              <a:rPr lang="en-US" sz="1999" dirty="0">
                <a:solidFill>
                  <a:srgbClr val="000000"/>
                </a:solidFill>
                <a:latin typeface="Montserrat Classic Bold"/>
              </a:rPr>
              <a:t>04</a:t>
            </a:r>
          </a:p>
        </p:txBody>
      </p:sp>
      <p:sp>
        <p:nvSpPr>
          <p:cNvPr id="32" name="TextBox 32"/>
          <p:cNvSpPr txBox="1"/>
          <p:nvPr/>
        </p:nvSpPr>
        <p:spPr>
          <a:xfrm>
            <a:off x="3101723" y="12131840"/>
            <a:ext cx="1492969" cy="339725"/>
          </a:xfrm>
          <a:prstGeom prst="rect">
            <a:avLst/>
          </a:prstGeom>
        </p:spPr>
        <p:txBody>
          <a:bodyPr lIns="0" tIns="0" rIns="0" bIns="0" rtlCol="0" anchor="t">
            <a:spAutoFit/>
          </a:bodyPr>
          <a:lstStyle/>
          <a:p>
            <a:pPr algn="ctr">
              <a:lnSpc>
                <a:spcPts val="2799"/>
              </a:lnSpc>
            </a:pPr>
            <a:r>
              <a:rPr lang="en-US" sz="1999" dirty="0">
                <a:solidFill>
                  <a:srgbClr val="000000"/>
                </a:solidFill>
                <a:latin typeface="Montserrat Classic Bold"/>
              </a:rPr>
              <a:t>05</a:t>
            </a:r>
          </a:p>
        </p:txBody>
      </p:sp>
      <p:sp>
        <p:nvSpPr>
          <p:cNvPr id="33" name="TextBox 33"/>
          <p:cNvSpPr txBox="1"/>
          <p:nvPr/>
        </p:nvSpPr>
        <p:spPr>
          <a:xfrm>
            <a:off x="4424984" y="9746770"/>
            <a:ext cx="3120002" cy="1594860"/>
          </a:xfrm>
          <a:prstGeom prst="rect">
            <a:avLst/>
          </a:prstGeom>
        </p:spPr>
        <p:txBody>
          <a:bodyPr wrap="square" lIns="0" tIns="0" rIns="0" bIns="0" rtlCol="0" anchor="t">
            <a:spAutoFit/>
          </a:bodyPr>
          <a:lstStyle/>
          <a:p>
            <a:pPr>
              <a:lnSpc>
                <a:spcPts val="3151"/>
              </a:lnSpc>
            </a:pPr>
            <a:r>
              <a:rPr lang="en-US" sz="2251" dirty="0">
                <a:solidFill>
                  <a:srgbClr val="000000"/>
                </a:solidFill>
                <a:latin typeface="Montserrat Classic Bold"/>
              </a:rPr>
              <a:t>Recommendations for improving systems and Practice </a:t>
            </a:r>
          </a:p>
          <a:p>
            <a:pPr>
              <a:lnSpc>
                <a:spcPts val="3151"/>
              </a:lnSpc>
            </a:pPr>
            <a:endParaRPr lang="en-US" sz="2251" dirty="0">
              <a:solidFill>
                <a:srgbClr val="000000"/>
              </a:solidFill>
              <a:latin typeface="Montserrat Classic Bold"/>
            </a:endParaRPr>
          </a:p>
        </p:txBody>
      </p:sp>
      <p:sp>
        <p:nvSpPr>
          <p:cNvPr id="34" name="TextBox 34"/>
          <p:cNvSpPr txBox="1"/>
          <p:nvPr/>
        </p:nvSpPr>
        <p:spPr>
          <a:xfrm>
            <a:off x="70069" y="7016242"/>
            <a:ext cx="4010437" cy="774123"/>
          </a:xfrm>
          <a:prstGeom prst="rect">
            <a:avLst/>
          </a:prstGeom>
        </p:spPr>
        <p:txBody>
          <a:bodyPr wrap="square" lIns="0" tIns="0" rIns="0" bIns="0" rtlCol="0" anchor="t">
            <a:spAutoFit/>
          </a:bodyPr>
          <a:lstStyle/>
          <a:p>
            <a:pPr>
              <a:lnSpc>
                <a:spcPts val="3151"/>
              </a:lnSpc>
            </a:pPr>
            <a:r>
              <a:rPr lang="en-US" sz="2251" dirty="0" err="1">
                <a:solidFill>
                  <a:srgbClr val="000000"/>
                </a:solidFill>
                <a:latin typeface="Montserrat Classic Bold"/>
              </a:rPr>
              <a:t>Organisational</a:t>
            </a:r>
            <a:r>
              <a:rPr lang="en-US" sz="2251" dirty="0">
                <a:solidFill>
                  <a:srgbClr val="000000"/>
                </a:solidFill>
                <a:latin typeface="Montserrat Classic Bold"/>
              </a:rPr>
              <a:t> </a:t>
            </a:r>
          </a:p>
          <a:p>
            <a:pPr>
              <a:lnSpc>
                <a:spcPts val="3151"/>
              </a:lnSpc>
            </a:pPr>
            <a:r>
              <a:rPr lang="en-US" sz="2251" dirty="0">
                <a:solidFill>
                  <a:srgbClr val="000000"/>
                </a:solidFill>
                <a:latin typeface="Montserrat Classic Bold"/>
              </a:rPr>
              <a:t>Learning </a:t>
            </a:r>
          </a:p>
        </p:txBody>
      </p:sp>
      <p:sp>
        <p:nvSpPr>
          <p:cNvPr id="35" name="TextBox 35"/>
          <p:cNvSpPr txBox="1"/>
          <p:nvPr/>
        </p:nvSpPr>
        <p:spPr>
          <a:xfrm>
            <a:off x="3111176" y="2340146"/>
            <a:ext cx="1397648" cy="299334"/>
          </a:xfrm>
          <a:prstGeom prst="rect">
            <a:avLst/>
          </a:prstGeom>
        </p:spPr>
        <p:txBody>
          <a:bodyPr lIns="0" tIns="0" rIns="0" bIns="0" rtlCol="0" anchor="t">
            <a:spAutoFit/>
          </a:bodyPr>
          <a:lstStyle/>
          <a:p>
            <a:pPr algn="ctr">
              <a:lnSpc>
                <a:spcPts val="2401"/>
              </a:lnSpc>
            </a:pPr>
            <a:r>
              <a:rPr lang="en-US" sz="1715" dirty="0">
                <a:solidFill>
                  <a:srgbClr val="000000"/>
                </a:solidFill>
                <a:latin typeface="Montserrat Classic Bold"/>
              </a:rPr>
              <a:t>STEP</a:t>
            </a:r>
          </a:p>
        </p:txBody>
      </p:sp>
      <p:sp>
        <p:nvSpPr>
          <p:cNvPr id="36" name="TextBox 36"/>
          <p:cNvSpPr txBox="1"/>
          <p:nvPr/>
        </p:nvSpPr>
        <p:spPr>
          <a:xfrm>
            <a:off x="3015358" y="3372743"/>
            <a:ext cx="1633572" cy="299334"/>
          </a:xfrm>
          <a:prstGeom prst="rect">
            <a:avLst/>
          </a:prstGeom>
        </p:spPr>
        <p:txBody>
          <a:bodyPr lIns="0" tIns="0" rIns="0" bIns="0" rtlCol="0" anchor="t">
            <a:spAutoFit/>
          </a:bodyPr>
          <a:lstStyle/>
          <a:p>
            <a:pPr algn="ctr">
              <a:lnSpc>
                <a:spcPts val="2401"/>
              </a:lnSpc>
            </a:pPr>
            <a:r>
              <a:rPr lang="en-US" sz="1715" dirty="0">
                <a:solidFill>
                  <a:srgbClr val="000000"/>
                </a:solidFill>
                <a:latin typeface="Montserrat Classic Bold"/>
              </a:rPr>
              <a:t>STEP</a:t>
            </a:r>
          </a:p>
        </p:txBody>
      </p:sp>
      <p:sp>
        <p:nvSpPr>
          <p:cNvPr id="37" name="TextBox 37"/>
          <p:cNvSpPr txBox="1"/>
          <p:nvPr/>
        </p:nvSpPr>
        <p:spPr>
          <a:xfrm>
            <a:off x="2936422" y="7088186"/>
            <a:ext cx="1782979" cy="299334"/>
          </a:xfrm>
          <a:prstGeom prst="rect">
            <a:avLst/>
          </a:prstGeom>
        </p:spPr>
        <p:txBody>
          <a:bodyPr lIns="0" tIns="0" rIns="0" bIns="0" rtlCol="0" anchor="t">
            <a:spAutoFit/>
          </a:bodyPr>
          <a:lstStyle/>
          <a:p>
            <a:pPr algn="ctr">
              <a:lnSpc>
                <a:spcPts val="2401"/>
              </a:lnSpc>
            </a:pPr>
            <a:r>
              <a:rPr lang="en-US" sz="1715" dirty="0">
                <a:solidFill>
                  <a:srgbClr val="000000"/>
                </a:solidFill>
                <a:latin typeface="Montserrat Classic Bold"/>
              </a:rPr>
              <a:t>STEP</a:t>
            </a:r>
          </a:p>
        </p:txBody>
      </p:sp>
      <p:sp>
        <p:nvSpPr>
          <p:cNvPr id="38" name="TextBox 38"/>
          <p:cNvSpPr txBox="1"/>
          <p:nvPr/>
        </p:nvSpPr>
        <p:spPr>
          <a:xfrm>
            <a:off x="3219443" y="9902643"/>
            <a:ext cx="1289381" cy="299334"/>
          </a:xfrm>
          <a:prstGeom prst="rect">
            <a:avLst/>
          </a:prstGeom>
        </p:spPr>
        <p:txBody>
          <a:bodyPr lIns="0" tIns="0" rIns="0" bIns="0" rtlCol="0" anchor="t">
            <a:spAutoFit/>
          </a:bodyPr>
          <a:lstStyle/>
          <a:p>
            <a:pPr algn="ctr">
              <a:lnSpc>
                <a:spcPts val="2401"/>
              </a:lnSpc>
            </a:pPr>
            <a:r>
              <a:rPr lang="en-US" sz="1715" dirty="0">
                <a:solidFill>
                  <a:srgbClr val="000000"/>
                </a:solidFill>
                <a:latin typeface="Montserrat Classic Bold"/>
              </a:rPr>
              <a:t>STEP</a:t>
            </a:r>
          </a:p>
        </p:txBody>
      </p:sp>
      <p:sp>
        <p:nvSpPr>
          <p:cNvPr id="39" name="TextBox 39"/>
          <p:cNvSpPr txBox="1"/>
          <p:nvPr/>
        </p:nvSpPr>
        <p:spPr>
          <a:xfrm>
            <a:off x="2973026" y="11928420"/>
            <a:ext cx="1807726" cy="299334"/>
          </a:xfrm>
          <a:prstGeom prst="rect">
            <a:avLst/>
          </a:prstGeom>
        </p:spPr>
        <p:txBody>
          <a:bodyPr lIns="0" tIns="0" rIns="0" bIns="0" rtlCol="0" anchor="t">
            <a:spAutoFit/>
          </a:bodyPr>
          <a:lstStyle/>
          <a:p>
            <a:pPr algn="ctr">
              <a:lnSpc>
                <a:spcPts val="2401"/>
              </a:lnSpc>
            </a:pPr>
            <a:r>
              <a:rPr lang="en-US" sz="1715" dirty="0">
                <a:solidFill>
                  <a:srgbClr val="000000"/>
                </a:solidFill>
                <a:latin typeface="Montserrat Classic Bold"/>
              </a:rPr>
              <a:t>STEP</a:t>
            </a:r>
          </a:p>
        </p:txBody>
      </p:sp>
      <p:sp>
        <p:nvSpPr>
          <p:cNvPr id="40" name="TextBox 40"/>
          <p:cNvSpPr txBox="1"/>
          <p:nvPr/>
        </p:nvSpPr>
        <p:spPr>
          <a:xfrm>
            <a:off x="2348240" y="2033540"/>
            <a:ext cx="2972196" cy="205121"/>
          </a:xfrm>
          <a:prstGeom prst="rect">
            <a:avLst/>
          </a:prstGeom>
        </p:spPr>
        <p:txBody>
          <a:bodyPr lIns="0" tIns="0" rIns="0" bIns="0" rtlCol="0" anchor="t">
            <a:spAutoFit/>
          </a:bodyPr>
          <a:lstStyle/>
          <a:p>
            <a:pPr>
              <a:lnSpc>
                <a:spcPts val="1800"/>
              </a:lnSpc>
            </a:pPr>
            <a:r>
              <a:rPr lang="en-US" sz="1286" dirty="0">
                <a:solidFill>
                  <a:srgbClr val="000000"/>
                </a:solidFill>
                <a:latin typeface="Montserrat Classic"/>
              </a:rPr>
              <a:t>Child Practice Review. </a:t>
            </a:r>
            <a:r>
              <a:rPr lang="en-US" sz="1286" b="1" dirty="0">
                <a:solidFill>
                  <a:srgbClr val="000000"/>
                </a:solidFill>
                <a:latin typeface="Montserrat Classic"/>
              </a:rPr>
              <a:t>CPR 07/2020</a:t>
            </a:r>
          </a:p>
        </p:txBody>
      </p:sp>
      <p:sp>
        <p:nvSpPr>
          <p:cNvPr id="41" name="TextBox 41"/>
          <p:cNvSpPr txBox="1"/>
          <p:nvPr/>
        </p:nvSpPr>
        <p:spPr>
          <a:xfrm>
            <a:off x="3115683" y="15693348"/>
            <a:ext cx="1492969" cy="339725"/>
          </a:xfrm>
          <a:prstGeom prst="rect">
            <a:avLst/>
          </a:prstGeom>
        </p:spPr>
        <p:txBody>
          <a:bodyPr lIns="0" tIns="0" rIns="0" bIns="0" rtlCol="0" anchor="t">
            <a:spAutoFit/>
          </a:bodyPr>
          <a:lstStyle/>
          <a:p>
            <a:pPr algn="ctr">
              <a:lnSpc>
                <a:spcPts val="2799"/>
              </a:lnSpc>
            </a:pPr>
            <a:r>
              <a:rPr lang="en-US" sz="1999" dirty="0">
                <a:solidFill>
                  <a:srgbClr val="000000"/>
                </a:solidFill>
                <a:latin typeface="Montserrat Classic Bold"/>
              </a:rPr>
              <a:t>06</a:t>
            </a:r>
          </a:p>
        </p:txBody>
      </p:sp>
      <p:sp>
        <p:nvSpPr>
          <p:cNvPr id="42" name="TextBox 42"/>
          <p:cNvSpPr txBox="1"/>
          <p:nvPr/>
        </p:nvSpPr>
        <p:spPr>
          <a:xfrm>
            <a:off x="2959225" y="15457204"/>
            <a:ext cx="1807726" cy="299334"/>
          </a:xfrm>
          <a:prstGeom prst="rect">
            <a:avLst/>
          </a:prstGeom>
        </p:spPr>
        <p:txBody>
          <a:bodyPr lIns="0" tIns="0" rIns="0" bIns="0" rtlCol="0" anchor="t">
            <a:spAutoFit/>
          </a:bodyPr>
          <a:lstStyle/>
          <a:p>
            <a:pPr algn="ctr">
              <a:lnSpc>
                <a:spcPts val="2401"/>
              </a:lnSpc>
            </a:pPr>
            <a:r>
              <a:rPr lang="en-US" sz="1715" dirty="0">
                <a:solidFill>
                  <a:srgbClr val="000000"/>
                </a:solidFill>
                <a:latin typeface="Montserrat Classic Bold"/>
              </a:rPr>
              <a:t>STEP</a:t>
            </a:r>
          </a:p>
        </p:txBody>
      </p:sp>
      <p:sp>
        <p:nvSpPr>
          <p:cNvPr id="43" name="TextBox 43"/>
          <p:cNvSpPr txBox="1"/>
          <p:nvPr/>
        </p:nvSpPr>
        <p:spPr>
          <a:xfrm>
            <a:off x="3068607" y="16533514"/>
            <a:ext cx="1492969" cy="339725"/>
          </a:xfrm>
          <a:prstGeom prst="rect">
            <a:avLst/>
          </a:prstGeom>
        </p:spPr>
        <p:txBody>
          <a:bodyPr lIns="0" tIns="0" rIns="0" bIns="0" rtlCol="0" anchor="t">
            <a:spAutoFit/>
          </a:bodyPr>
          <a:lstStyle/>
          <a:p>
            <a:pPr algn="ctr">
              <a:lnSpc>
                <a:spcPts val="2799"/>
              </a:lnSpc>
            </a:pPr>
            <a:r>
              <a:rPr lang="en-US" sz="1999" dirty="0">
                <a:solidFill>
                  <a:srgbClr val="000000"/>
                </a:solidFill>
                <a:latin typeface="Montserrat Classic Bold"/>
              </a:rPr>
              <a:t>07</a:t>
            </a:r>
          </a:p>
        </p:txBody>
      </p:sp>
      <p:sp>
        <p:nvSpPr>
          <p:cNvPr id="44" name="TextBox 44"/>
          <p:cNvSpPr txBox="1"/>
          <p:nvPr/>
        </p:nvSpPr>
        <p:spPr>
          <a:xfrm>
            <a:off x="2928280" y="16307748"/>
            <a:ext cx="1807726" cy="299334"/>
          </a:xfrm>
          <a:prstGeom prst="rect">
            <a:avLst/>
          </a:prstGeom>
        </p:spPr>
        <p:txBody>
          <a:bodyPr lIns="0" tIns="0" rIns="0" bIns="0" rtlCol="0" anchor="t">
            <a:spAutoFit/>
          </a:bodyPr>
          <a:lstStyle/>
          <a:p>
            <a:pPr algn="ctr">
              <a:lnSpc>
                <a:spcPts val="2401"/>
              </a:lnSpc>
            </a:pPr>
            <a:r>
              <a:rPr lang="en-US" sz="1715" dirty="0">
                <a:solidFill>
                  <a:srgbClr val="000000"/>
                </a:solidFill>
                <a:latin typeface="Montserrat Classic Bold"/>
              </a:rPr>
              <a:t>STEP</a:t>
            </a:r>
          </a:p>
        </p:txBody>
      </p:sp>
      <p:sp>
        <p:nvSpPr>
          <p:cNvPr id="45" name="TextBox 45"/>
          <p:cNvSpPr txBox="1"/>
          <p:nvPr/>
        </p:nvSpPr>
        <p:spPr>
          <a:xfrm>
            <a:off x="112541" y="11890027"/>
            <a:ext cx="2924757" cy="790545"/>
          </a:xfrm>
          <a:prstGeom prst="rect">
            <a:avLst/>
          </a:prstGeom>
        </p:spPr>
        <p:txBody>
          <a:bodyPr lIns="0" tIns="0" rIns="0" bIns="0" rtlCol="0" anchor="t">
            <a:spAutoFit/>
          </a:bodyPr>
          <a:lstStyle/>
          <a:p>
            <a:pPr>
              <a:lnSpc>
                <a:spcPts val="3151"/>
              </a:lnSpc>
            </a:pPr>
            <a:r>
              <a:rPr lang="en-US" sz="2251" dirty="0">
                <a:solidFill>
                  <a:srgbClr val="000000"/>
                </a:solidFill>
                <a:latin typeface="Montserrat Classic Bold"/>
              </a:rPr>
              <a:t>Recommendations</a:t>
            </a:r>
          </a:p>
          <a:p>
            <a:pPr>
              <a:lnSpc>
                <a:spcPts val="3151"/>
              </a:lnSpc>
            </a:pPr>
            <a:r>
              <a:rPr lang="en-US" sz="2251" dirty="0">
                <a:solidFill>
                  <a:srgbClr val="000000"/>
                </a:solidFill>
                <a:latin typeface="Montserrat Classic Bold"/>
              </a:rPr>
              <a:t>Continued</a:t>
            </a:r>
          </a:p>
        </p:txBody>
      </p:sp>
      <p:sp>
        <p:nvSpPr>
          <p:cNvPr id="46" name="TextBox 46"/>
          <p:cNvSpPr txBox="1"/>
          <p:nvPr/>
        </p:nvSpPr>
        <p:spPr>
          <a:xfrm>
            <a:off x="123611" y="16108023"/>
            <a:ext cx="3120002" cy="1190595"/>
          </a:xfrm>
          <a:prstGeom prst="rect">
            <a:avLst/>
          </a:prstGeom>
        </p:spPr>
        <p:txBody>
          <a:bodyPr lIns="0" tIns="0" rIns="0" bIns="0" rtlCol="0" anchor="t">
            <a:spAutoFit/>
          </a:bodyPr>
          <a:lstStyle/>
          <a:p>
            <a:pPr>
              <a:lnSpc>
                <a:spcPts val="3151"/>
              </a:lnSpc>
            </a:pPr>
            <a:r>
              <a:rPr lang="en-US" sz="2251" dirty="0">
                <a:solidFill>
                  <a:srgbClr val="000000"/>
                </a:solidFill>
                <a:latin typeface="Montserrat Classic Bold"/>
              </a:rPr>
              <a:t>Learning Opportunity </a:t>
            </a:r>
          </a:p>
          <a:p>
            <a:pPr>
              <a:lnSpc>
                <a:spcPts val="3151"/>
              </a:lnSpc>
            </a:pPr>
            <a:endParaRPr lang="en-US" sz="2251" dirty="0">
              <a:solidFill>
                <a:srgbClr val="000000"/>
              </a:solidFill>
              <a:latin typeface="Montserrat Classic Bold"/>
            </a:endParaRPr>
          </a:p>
        </p:txBody>
      </p:sp>
      <p:sp>
        <p:nvSpPr>
          <p:cNvPr id="54" name="TextBox 53">
            <a:extLst>
              <a:ext uri="{FF2B5EF4-FFF2-40B4-BE49-F238E27FC236}">
                <a16:creationId xmlns:a16="http://schemas.microsoft.com/office/drawing/2014/main" id="{04124329-D7E1-AD69-F133-7A053AC4D617}"/>
              </a:ext>
            </a:extLst>
          </p:cNvPr>
          <p:cNvSpPr txBox="1"/>
          <p:nvPr/>
        </p:nvSpPr>
        <p:spPr>
          <a:xfrm>
            <a:off x="9022" y="2974963"/>
            <a:ext cx="3358960" cy="3982372"/>
          </a:xfrm>
          <a:prstGeom prst="rect">
            <a:avLst/>
          </a:prstGeom>
          <a:noFill/>
        </p:spPr>
        <p:txBody>
          <a:bodyPr wrap="square" rtlCol="0">
            <a:spAutoFit/>
          </a:bodyPr>
          <a:lstStyle/>
          <a:p>
            <a:pPr>
              <a:lnSpc>
                <a:spcPct val="107000"/>
              </a:lnSpc>
              <a:spcAft>
                <a:spcPts val="800"/>
              </a:spcAft>
            </a:pPr>
            <a:r>
              <a:rPr lang="en-GB" sz="1000" dirty="0">
                <a:effectLst/>
                <a:ea typeface="Times New Roman" panose="02020603050405020304" pitchFamily="18" charset="0"/>
                <a:cs typeface="Times New Roman" panose="02020603050405020304" pitchFamily="18" charset="0"/>
              </a:rPr>
              <a:t>Child L’s mother, Adult A, had presented in Autumn 2016 at a London Hospital as being thirteen weeks pregnant, homeless, and living with friends from church. Medical records indicate that she was diagnosed as having Type 2 Diabetes during pregnancy</a:t>
            </a:r>
            <a:r>
              <a:rPr lang="en-GB" sz="1000" dirty="0">
                <a:effectLst/>
                <a:ea typeface="Calibri" panose="020F0502020204030204" pitchFamily="34" charset="0"/>
                <a:cs typeface="Times New Roman" panose="02020603050405020304" pitchFamily="18" charset="0"/>
              </a:rPr>
              <a:t> </a:t>
            </a:r>
            <a:endParaRPr lang="en-GB" sz="1000" dirty="0">
              <a:effectLst/>
              <a:ea typeface="Times New Roman" panose="02020603050405020304" pitchFamily="18" charset="0"/>
              <a:cs typeface="Times New Roman" panose="02020603050405020304" pitchFamily="18" charset="0"/>
            </a:endParaRPr>
          </a:p>
          <a:p>
            <a:pPr>
              <a:lnSpc>
                <a:spcPct val="107000"/>
              </a:lnSpc>
              <a:spcAft>
                <a:spcPts val="800"/>
              </a:spcAft>
            </a:pPr>
            <a:r>
              <a:rPr lang="en-GB" sz="1000" dirty="0">
                <a:effectLst/>
                <a:ea typeface="Calibri" panose="020F0502020204030204" pitchFamily="34" charset="0"/>
                <a:cs typeface="Times New Roman" panose="02020603050405020304" pitchFamily="18" charset="0"/>
              </a:rPr>
              <a:t>Child L was born in London in 2017 with a medical condition which required ongoing medical review as he developed and grew. Adult A made an asylum application to the Home Office. She was initially housed in London before being moved to Cardiff by a Home Office housing provider.</a:t>
            </a:r>
          </a:p>
          <a:p>
            <a:pPr>
              <a:lnSpc>
                <a:spcPct val="107000"/>
              </a:lnSpc>
              <a:spcAft>
                <a:spcPts val="800"/>
              </a:spcAft>
            </a:pPr>
            <a:r>
              <a:rPr lang="en-GB" sz="1000" dirty="0">
                <a:effectLst/>
                <a:ea typeface="Calibri" panose="020F0502020204030204" pitchFamily="34" charset="0"/>
                <a:cs typeface="Times New Roman" panose="02020603050405020304" pitchFamily="18" charset="0"/>
              </a:rPr>
              <a:t>As result of Adult A’s pregnancy related Type 2 Diabetes, she believed  she was in a high-risk group in relation to the Coronavirus pandemic. She began isolating with her child at the start of the Coronavirus lockdown on 23</a:t>
            </a:r>
            <a:r>
              <a:rPr lang="en-GB" sz="1000" baseline="30000" dirty="0">
                <a:effectLst/>
                <a:ea typeface="Calibri" panose="020F0502020204030204" pitchFamily="34" charset="0"/>
                <a:cs typeface="Times New Roman" panose="02020603050405020304" pitchFamily="18" charset="0"/>
              </a:rPr>
              <a:t>rd</a:t>
            </a:r>
            <a:r>
              <a:rPr lang="en-GB" sz="1000" dirty="0">
                <a:effectLst/>
                <a:ea typeface="Calibri" panose="020F0502020204030204" pitchFamily="34" charset="0"/>
                <a:cs typeface="Times New Roman" panose="02020603050405020304" pitchFamily="18" charset="0"/>
              </a:rPr>
              <a:t> March 2020.</a:t>
            </a:r>
          </a:p>
          <a:p>
            <a:r>
              <a:rPr lang="en-GB" sz="1000" dirty="0">
                <a:effectLst/>
                <a:ea typeface="Calibri" panose="020F0502020204030204" pitchFamily="34" charset="0"/>
                <a:cs typeface="Times New Roman" panose="02020603050405020304" pitchFamily="18" charset="0"/>
              </a:rPr>
              <a:t>On 29</a:t>
            </a:r>
            <a:r>
              <a:rPr lang="en-GB" sz="1000" baseline="30000" dirty="0">
                <a:effectLst/>
                <a:ea typeface="Calibri" panose="020F0502020204030204" pitchFamily="34" charset="0"/>
                <a:cs typeface="Times New Roman" panose="02020603050405020304" pitchFamily="18" charset="0"/>
              </a:rPr>
              <a:t>th</a:t>
            </a:r>
            <a:r>
              <a:rPr lang="en-GB" sz="1000" dirty="0">
                <a:effectLst/>
                <a:ea typeface="Calibri" panose="020F0502020204030204" pitchFamily="34" charset="0"/>
                <a:cs typeface="Times New Roman" panose="02020603050405020304" pitchFamily="18" charset="0"/>
              </a:rPr>
              <a:t> June 2020 South Wales Police received a call from a friend of Adult A concerned that they had been unable to contact Adult A for several days. Police Officers attended and due to their concerns, forced entry into the bedroom. </a:t>
            </a:r>
          </a:p>
          <a:p>
            <a:r>
              <a:rPr lang="en-GB" sz="1000" dirty="0">
                <a:effectLst/>
                <a:ea typeface="Calibri" panose="020F0502020204030204" pitchFamily="34" charset="0"/>
                <a:cs typeface="Times New Roman" panose="02020603050405020304" pitchFamily="18" charset="0"/>
              </a:rPr>
              <a:t>Child L was clearly deceased, whilst his mother was alive.</a:t>
            </a:r>
            <a:r>
              <a:rPr lang="en-GB" sz="1800" dirty="0">
                <a:effectLst/>
                <a:latin typeface="Arial" panose="020B0604020202020204" pitchFamily="34" charset="0"/>
                <a:ea typeface="Calibri" panose="020F0502020204030204" pitchFamily="34" charset="0"/>
              </a:rPr>
              <a:t> </a:t>
            </a:r>
            <a:r>
              <a:rPr lang="en-GB" sz="1000" dirty="0">
                <a:effectLst/>
                <a:ea typeface="Calibri" panose="020F0502020204030204" pitchFamily="34" charset="0"/>
              </a:rPr>
              <a:t>It was later established that Child L had died of starvation as a result of neglect by Adult A</a:t>
            </a:r>
            <a:endParaRPr lang="en-GB" sz="1000" dirty="0">
              <a:effectLst/>
              <a:ea typeface="Calibri" panose="020F0502020204030204" pitchFamily="34" charset="0"/>
              <a:cs typeface="Times New Roman" panose="02020603050405020304" pitchFamily="18" charset="0"/>
            </a:endParaRPr>
          </a:p>
        </p:txBody>
      </p:sp>
      <p:sp>
        <p:nvSpPr>
          <p:cNvPr id="48" name="TextBox 47">
            <a:extLst>
              <a:ext uri="{FF2B5EF4-FFF2-40B4-BE49-F238E27FC236}">
                <a16:creationId xmlns:a16="http://schemas.microsoft.com/office/drawing/2014/main" id="{99F5A112-DB8D-3C9B-49D9-D0CAC00D5BA5}"/>
              </a:ext>
            </a:extLst>
          </p:cNvPr>
          <p:cNvSpPr txBox="1"/>
          <p:nvPr/>
        </p:nvSpPr>
        <p:spPr>
          <a:xfrm>
            <a:off x="4150268" y="11096570"/>
            <a:ext cx="3550197" cy="4370427"/>
          </a:xfrm>
          <a:prstGeom prst="rect">
            <a:avLst/>
          </a:prstGeom>
          <a:noFill/>
        </p:spPr>
        <p:txBody>
          <a:bodyPr wrap="square" rtlCol="0">
            <a:spAutoFit/>
          </a:bodyPr>
          <a:lstStyle/>
          <a:p>
            <a:pPr lvl="0" fontAlgn="ctr"/>
            <a:r>
              <a:rPr lang="en-GB" sz="1000" dirty="0">
                <a:effectLst/>
                <a:ea typeface="Times New Roman" panose="02020603050405020304" pitchFamily="18" charset="0"/>
              </a:rPr>
              <a:t>1. Houses of Multiple Occupancy (HMO’s) require a detailed assessment for each resident to identify any areas of incompatible lifestyles or cultures.  Once assessed, if these potential conflict areas cannot be prevented this should evidence the need for placement in separate accommodation. There has already been some movement towards achieving this recommendation with the introduction of complex case discussions facilitated by the Home Office.  This learning should be shared with providers within the region who have responsibility for the management of HMOs.</a:t>
            </a:r>
          </a:p>
          <a:p>
            <a:pPr marL="342900" lvl="0" indent="-342900" fontAlgn="ctr">
              <a:buFont typeface="+mj-lt"/>
              <a:buAutoNum type="arabicPeriod"/>
            </a:pPr>
            <a:endParaRPr lang="en-GB" sz="1000" dirty="0">
              <a:effectLst/>
              <a:ea typeface="Times New Roman" panose="02020603050405020304" pitchFamily="18" charset="0"/>
            </a:endParaRPr>
          </a:p>
          <a:p>
            <a:pPr lvl="0"/>
            <a:r>
              <a:rPr lang="en-GB" sz="1000" dirty="0">
                <a:effectLst/>
                <a:ea typeface="Times New Roman" panose="02020603050405020304" pitchFamily="18" charset="0"/>
              </a:rPr>
              <a:t>2. All Housing Providers of shared accommodation should be required to include within standard housing inspections a wellbeing check with a view to helping the early identification of</a:t>
            </a:r>
            <a:r>
              <a:rPr lang="en-GB" sz="1000" dirty="0">
                <a:ea typeface="Times New Roman" panose="02020603050405020304" pitchFamily="18" charset="0"/>
              </a:rPr>
              <a:t> support needs</a:t>
            </a:r>
          </a:p>
          <a:p>
            <a:pPr lvl="0"/>
            <a:endParaRPr lang="en-GB" sz="1000" dirty="0">
              <a:effectLst/>
              <a:ea typeface="Times New Roman" panose="02020603050405020304" pitchFamily="18" charset="0"/>
            </a:endParaRPr>
          </a:p>
          <a:p>
            <a:pPr lvl="0"/>
            <a:r>
              <a:rPr lang="en-GB" sz="1000" dirty="0">
                <a:effectLst/>
                <a:ea typeface="Times New Roman" panose="02020603050405020304" pitchFamily="18" charset="0"/>
              </a:rPr>
              <a:t>3. Agencies should take all reasonable steps to ensure that all communication is understood by the service user.  This may require translation into different languages or the use of translation services. </a:t>
            </a:r>
            <a:r>
              <a:rPr lang="en-GB" sz="1000" dirty="0">
                <a:effectLst/>
                <a:ea typeface="Calibri" panose="020F0502020204030204" pitchFamily="34" charset="0"/>
              </a:rPr>
              <a:t>It is understood that agencies often have key information translated into the most common languages used by service users. It is recommended that agencies keep this under review because of changes within the asylum cohort and the necessity to ensure that the use of local dialects is considered.</a:t>
            </a:r>
            <a:endParaRPr lang="en-GB" sz="1000" dirty="0">
              <a:effectLst/>
              <a:ea typeface="Calibri" panose="020F0502020204030204" pitchFamily="34" charset="0"/>
              <a:cs typeface="Times New Roman" panose="02020603050405020304" pitchFamily="18" charset="0"/>
            </a:endParaRPr>
          </a:p>
          <a:p>
            <a:pPr marL="342900" lvl="0" indent="-342900">
              <a:buFont typeface="+mj-lt"/>
              <a:buAutoNum type="arabicPeriod"/>
            </a:pPr>
            <a:endParaRPr lang="en-GB" sz="1000" dirty="0">
              <a:effectLst/>
              <a:ea typeface="Times New Roman" panose="02020603050405020304" pitchFamily="18" charset="0"/>
            </a:endParaRPr>
          </a:p>
          <a:p>
            <a:endParaRPr lang="en-GB" dirty="0"/>
          </a:p>
        </p:txBody>
      </p:sp>
      <p:sp>
        <p:nvSpPr>
          <p:cNvPr id="51" name="TextBox 50">
            <a:extLst>
              <a:ext uri="{FF2B5EF4-FFF2-40B4-BE49-F238E27FC236}">
                <a16:creationId xmlns:a16="http://schemas.microsoft.com/office/drawing/2014/main" id="{491CC1F2-7405-75F4-4029-E562EABB5905}"/>
              </a:ext>
            </a:extLst>
          </p:cNvPr>
          <p:cNvSpPr txBox="1"/>
          <p:nvPr/>
        </p:nvSpPr>
        <p:spPr>
          <a:xfrm>
            <a:off x="9022" y="16982539"/>
            <a:ext cx="3424047" cy="2123658"/>
          </a:xfrm>
          <a:prstGeom prst="rect">
            <a:avLst/>
          </a:prstGeom>
          <a:noFill/>
        </p:spPr>
        <p:txBody>
          <a:bodyPr wrap="square" rtlCol="0">
            <a:spAutoFit/>
          </a:bodyPr>
          <a:lstStyle/>
          <a:p>
            <a:r>
              <a:rPr lang="en-GB" sz="1100" dirty="0">
                <a:effectLst/>
                <a:latin typeface="Calibri" panose="020F0502020204030204" pitchFamily="34" charset="0"/>
                <a:ea typeface="Times New Roman" panose="02020603050405020304" pitchFamily="18" charset="0"/>
                <a:cs typeface="Calibri" panose="020F0502020204030204" pitchFamily="34" charset="0"/>
              </a:rPr>
              <a:t>Child L and his parent experienced challenges in relation to housing and health, and at times struggled to understand systems within the UK.  Sadly, isolation brought about by the coronavirus pandemic further complicated these challenges and led to the diminishment of a positive support network that Adult A had developed within the Cardiff area and a change in how support was delivered by key agencies. Whilst it is difficult to determine whether one specific issue or a combination of circumstances led to Child A’s death, there are clear opportunities to learn from this tragic situation and to build on positive changes already made.</a:t>
            </a:r>
          </a:p>
        </p:txBody>
      </p:sp>
      <p:sp>
        <p:nvSpPr>
          <p:cNvPr id="47" name="TextBox 46">
            <a:extLst>
              <a:ext uri="{FF2B5EF4-FFF2-40B4-BE49-F238E27FC236}">
                <a16:creationId xmlns:a16="http://schemas.microsoft.com/office/drawing/2014/main" id="{BBF648C0-8DBE-53C2-BE3D-820D40F74829}"/>
              </a:ext>
            </a:extLst>
          </p:cNvPr>
          <p:cNvSpPr txBox="1"/>
          <p:nvPr/>
        </p:nvSpPr>
        <p:spPr>
          <a:xfrm>
            <a:off x="4106639" y="3938234"/>
            <a:ext cx="3400318" cy="1323439"/>
          </a:xfrm>
          <a:prstGeom prst="rect">
            <a:avLst/>
          </a:prstGeom>
          <a:noFill/>
        </p:spPr>
        <p:txBody>
          <a:bodyPr wrap="square">
            <a:spAutoFit/>
          </a:bodyPr>
          <a:lstStyle/>
          <a:p>
            <a:pPr>
              <a:tabLst>
                <a:tab pos="2865755" algn="ctr"/>
                <a:tab pos="5731510" algn="r"/>
                <a:tab pos="1981200" algn="l"/>
                <a:tab pos="2865755" algn="ctr"/>
                <a:tab pos="3048000" algn="l"/>
                <a:tab pos="4114800" algn="l"/>
                <a:tab pos="5029200" algn="l"/>
                <a:tab pos="5731510" algn="r"/>
              </a:tabLst>
            </a:pPr>
            <a:r>
              <a:rPr lang="en-GB" sz="1000" dirty="0">
                <a:effectLst/>
                <a:ea typeface="Calibri" panose="020F0502020204030204" pitchFamily="34" charset="0"/>
                <a:cs typeface="Arial" panose="020B0604020202020204" pitchFamily="34" charset="0"/>
              </a:rPr>
              <a:t>Adult A was a believer in the Christian religion and attended a local church where the practice of healthy adults fasting, was recognised as a way of committing yourself to God. Adult A is known to be devoted to her religion and followed the practice of fasting as a way of communicating with God. </a:t>
            </a:r>
          </a:p>
          <a:p>
            <a:pPr>
              <a:tabLst>
                <a:tab pos="2865755" algn="ctr"/>
                <a:tab pos="5731510" algn="r"/>
                <a:tab pos="1981200" algn="l"/>
                <a:tab pos="2865755" algn="ctr"/>
                <a:tab pos="3048000" algn="l"/>
                <a:tab pos="4114800" algn="l"/>
                <a:tab pos="5029200" algn="l"/>
                <a:tab pos="5731510" algn="r"/>
              </a:tabLst>
            </a:pPr>
            <a:r>
              <a:rPr lang="en-GB" sz="1000" dirty="0">
                <a:effectLst/>
                <a:ea typeface="Calibri" panose="020F0502020204030204" pitchFamily="34" charset="0"/>
                <a:cs typeface="Arial" panose="020B0604020202020204" pitchFamily="34" charset="0"/>
              </a:rPr>
              <a:t>At the church that Adult A attended fasting was voluntary and children would not be encouraged to fast. </a:t>
            </a:r>
          </a:p>
          <a:p>
            <a:pPr>
              <a:tabLst>
                <a:tab pos="2865755" algn="ctr"/>
                <a:tab pos="5731510" algn="r"/>
                <a:tab pos="1981200" algn="l"/>
                <a:tab pos="2865755" algn="ctr"/>
                <a:tab pos="3048000" algn="l"/>
                <a:tab pos="4114800" algn="l"/>
                <a:tab pos="5029200" algn="l"/>
                <a:tab pos="5731510" algn="r"/>
              </a:tabLst>
            </a:pPr>
            <a:r>
              <a:rPr lang="en-GB" sz="1000" dirty="0">
                <a:effectLst/>
                <a:ea typeface="Calibri" panose="020F0502020204030204" pitchFamily="34" charset="0"/>
                <a:cs typeface="Times New Roman" panose="02020603050405020304" pitchFamily="18" charset="0"/>
              </a:rPr>
              <a:t> </a:t>
            </a:r>
          </a:p>
        </p:txBody>
      </p:sp>
      <p:sp>
        <p:nvSpPr>
          <p:cNvPr id="55" name="TextBox 54">
            <a:extLst>
              <a:ext uri="{FF2B5EF4-FFF2-40B4-BE49-F238E27FC236}">
                <a16:creationId xmlns:a16="http://schemas.microsoft.com/office/drawing/2014/main" id="{5E522A6D-88E6-D1DB-4CA9-4F46E04D9273}"/>
              </a:ext>
            </a:extLst>
          </p:cNvPr>
          <p:cNvSpPr txBox="1"/>
          <p:nvPr/>
        </p:nvSpPr>
        <p:spPr>
          <a:xfrm>
            <a:off x="57518" y="7963109"/>
            <a:ext cx="3518389" cy="3631763"/>
          </a:xfrm>
          <a:prstGeom prst="rect">
            <a:avLst/>
          </a:prstGeom>
          <a:noFill/>
        </p:spPr>
        <p:txBody>
          <a:bodyPr wrap="square">
            <a:spAutoFit/>
          </a:bodyPr>
          <a:lstStyle/>
          <a:p>
            <a:r>
              <a:rPr lang="en-GB" sz="1000" dirty="0">
                <a:latin typeface="Calibri" panose="020F0502020204030204" pitchFamily="34" charset="0"/>
                <a:ea typeface="Verdana" panose="020B0604030504040204" pitchFamily="34" charset="0"/>
                <a:cs typeface="Calibri" panose="020F0502020204030204" pitchFamily="34" charset="0"/>
              </a:rPr>
              <a:t>The following key areas of organisational learning were identified in the review:</a:t>
            </a:r>
          </a:p>
          <a:p>
            <a:endParaRPr lang="en-GB" sz="1000" dirty="0">
              <a:latin typeface="Calibri" panose="020F0502020204030204" pitchFamily="34" charset="0"/>
              <a:ea typeface="Verdana" panose="020B0604030504040204" pitchFamily="34" charset="0"/>
              <a:cs typeface="Calibri" panose="020F0502020204030204" pitchFamily="34" charset="0"/>
            </a:endParaRPr>
          </a:p>
          <a:p>
            <a:pPr marL="228600" indent="-228600">
              <a:buAutoNum type="arabicPeriod"/>
            </a:pPr>
            <a:r>
              <a:rPr lang="en-GB" sz="1000" dirty="0">
                <a:latin typeface="Calibri" panose="020F0502020204030204" pitchFamily="34" charset="0"/>
                <a:ea typeface="Verdana" panose="020B0604030504040204" pitchFamily="34" charset="0"/>
                <a:cs typeface="Calibri" panose="020F0502020204030204" pitchFamily="34" charset="0"/>
              </a:rPr>
              <a:t>When individuals / families are placed into houses of multi-occupancy, an understanding is required of the property lay out and its other residents to identity the potential for vulnerability to the individual / family. Concerned curiosity is needed to understand the lived experience of the individual / family. Multi agency information sharing is crucial in ensuring increased vulnerabilities are identified and responded to. </a:t>
            </a:r>
          </a:p>
          <a:p>
            <a:pPr marL="228600" indent="-228600">
              <a:buAutoNum type="arabicPeriod"/>
            </a:pPr>
            <a:r>
              <a:rPr lang="en-GB" sz="1000" dirty="0">
                <a:latin typeface="Calibri" panose="020F0502020204030204" pitchFamily="34" charset="0"/>
                <a:ea typeface="Verdana" panose="020B0604030504040204" pitchFamily="34" charset="0"/>
                <a:cs typeface="Calibri" panose="020F0502020204030204" pitchFamily="34" charset="0"/>
              </a:rPr>
              <a:t>Where families do not have English as a first language, it is recognised that additional support and consideration may be required in ensuring their full understanding of processes. Where there are known continuing health needs, particularly in respect of children, any barriers to engagement need to be recognised and shared with relevant agencies and that these and any mitigating actions are fully documented. </a:t>
            </a:r>
          </a:p>
          <a:p>
            <a:pPr marL="228600" indent="-228600">
              <a:buAutoNum type="arabicPeriod"/>
            </a:pPr>
            <a:r>
              <a:rPr lang="en-GB" sz="1000" dirty="0">
                <a:latin typeface="Calibri" panose="020F0502020204030204" pitchFamily="34" charset="0"/>
                <a:ea typeface="Verdana" panose="020B0604030504040204" pitchFamily="34" charset="0"/>
                <a:cs typeface="Calibri" panose="020F0502020204030204" pitchFamily="34" charset="0"/>
              </a:rPr>
              <a:t>The Covid 19 pandemic presented considerable challenges for agencies. An accurate understanding of the lived experience of those with vulnerabilities, particularly where these inter-section, is pivotal in safeguarding them. </a:t>
            </a:r>
          </a:p>
        </p:txBody>
      </p:sp>
      <p:sp>
        <p:nvSpPr>
          <p:cNvPr id="57" name="AutoShape 8">
            <a:extLst>
              <a:ext uri="{FF2B5EF4-FFF2-40B4-BE49-F238E27FC236}">
                <a16:creationId xmlns:a16="http://schemas.microsoft.com/office/drawing/2014/main" id="{70A47EB3-373E-7ED5-6E80-F7D2F361AAD8}"/>
              </a:ext>
            </a:extLst>
          </p:cNvPr>
          <p:cNvSpPr/>
          <p:nvPr/>
        </p:nvSpPr>
        <p:spPr>
          <a:xfrm rot="-5400000">
            <a:off x="3625054" y="3109096"/>
            <a:ext cx="418572" cy="3"/>
          </a:xfrm>
          <a:prstGeom prst="line">
            <a:avLst/>
          </a:prstGeom>
          <a:ln w="47625" cap="rnd">
            <a:solidFill>
              <a:srgbClr val="000000"/>
            </a:solidFill>
            <a:prstDash val="solid"/>
            <a:headEnd type="none" w="sm" len="sm"/>
            <a:tailEnd type="none" w="sm" len="sm"/>
          </a:ln>
        </p:spPr>
        <p:txBody>
          <a:bodyPr/>
          <a:lstStyle/>
          <a:p>
            <a:endParaRPr lang="en-GB"/>
          </a:p>
        </p:txBody>
      </p:sp>
      <p:sp>
        <p:nvSpPr>
          <p:cNvPr id="60" name="TextBox 59">
            <a:extLst>
              <a:ext uri="{FF2B5EF4-FFF2-40B4-BE49-F238E27FC236}">
                <a16:creationId xmlns:a16="http://schemas.microsoft.com/office/drawing/2014/main" id="{CB8F0549-FA98-3A6E-6C8A-0D3374C604DF}"/>
              </a:ext>
            </a:extLst>
          </p:cNvPr>
          <p:cNvSpPr txBox="1"/>
          <p:nvPr/>
        </p:nvSpPr>
        <p:spPr>
          <a:xfrm>
            <a:off x="35155" y="12789872"/>
            <a:ext cx="3496462" cy="3585597"/>
          </a:xfrm>
          <a:prstGeom prst="rect">
            <a:avLst/>
          </a:prstGeom>
          <a:noFill/>
        </p:spPr>
        <p:txBody>
          <a:bodyPr wrap="square">
            <a:spAutoFit/>
          </a:bodyPr>
          <a:lstStyle/>
          <a:p>
            <a:r>
              <a:rPr lang="en-GB" sz="900" dirty="0">
                <a:effectLst/>
                <a:latin typeface="Arial "/>
                <a:ea typeface="Times New Roman" panose="02020603050405020304" pitchFamily="18" charset="0"/>
              </a:rPr>
              <a:t>4.</a:t>
            </a:r>
            <a:r>
              <a:rPr lang="en-GB" sz="1000" dirty="0">
                <a:effectLst/>
                <a:ea typeface="Calibri" panose="020F0502020204030204" pitchFamily="34" charset="0"/>
                <a:cs typeface="Times New Roman" panose="02020603050405020304" pitchFamily="18" charset="0"/>
              </a:rPr>
              <a:t>The Regional Safeguarding Board should develop best practice guidelines to support agencies to improve the quality of note taking and recording. These should encourage practitioners to describe the circumstance of the meeting/visit to ensure it removes any opportunity for assumption or beliefs and that checks and challenges are evidenced in their records. Staff need to be encouraged to record the details of what they have seen, heard, smelt and felt during their meeting/visit. These detailed recordings will allow colleagues to fully understand what the circumstances were at the time.</a:t>
            </a:r>
          </a:p>
          <a:p>
            <a:endParaRPr lang="en-GB" sz="1000" dirty="0">
              <a:ea typeface="Calibri" panose="020F0502020204030204" pitchFamily="34" charset="0"/>
              <a:cs typeface="Times New Roman" panose="02020603050405020304" pitchFamily="18" charset="0"/>
            </a:endParaRPr>
          </a:p>
          <a:p>
            <a:r>
              <a:rPr lang="en-GB" sz="1000" dirty="0">
                <a:effectLst/>
                <a:ea typeface="Calibri" panose="020F0502020204030204" pitchFamily="34" charset="0"/>
                <a:cs typeface="Times New Roman" panose="02020603050405020304" pitchFamily="18" charset="0"/>
              </a:rPr>
              <a:t>5. Allocated health professional to explore barriers to accessing health appointments and support to overcome to ensure health needs are met.</a:t>
            </a:r>
            <a:endParaRPr lang="en-GB" sz="1000" dirty="0">
              <a:ea typeface="Calibri" panose="020F0502020204030204" pitchFamily="34" charset="0"/>
              <a:cs typeface="Times New Roman" panose="02020603050405020304" pitchFamily="18" charset="0"/>
            </a:endParaRPr>
          </a:p>
          <a:p>
            <a:r>
              <a:rPr lang="en-GB" sz="1000" dirty="0">
                <a:effectLst/>
                <a:ea typeface="Calibri" panose="020F0502020204030204" pitchFamily="34" charset="0"/>
                <a:cs typeface="Times New Roman" panose="02020603050405020304" pitchFamily="18" charset="0"/>
              </a:rPr>
              <a:t>6.</a:t>
            </a:r>
            <a:r>
              <a:rPr lang="en-GB" sz="1800" dirty="0">
                <a:effectLst/>
                <a:latin typeface="Arial" panose="020B0604020202020204" pitchFamily="34" charset="0"/>
                <a:ea typeface="Calibri" panose="020F0502020204030204" pitchFamily="34" charset="0"/>
              </a:rPr>
              <a:t> </a:t>
            </a:r>
            <a:r>
              <a:rPr lang="en-GB" sz="1000" dirty="0">
                <a:effectLst/>
                <a:ea typeface="Calibri" panose="020F0502020204030204" pitchFamily="34" charset="0"/>
              </a:rPr>
              <a:t>Face to face contact with individuals and families is vital and cannot be replaced by virtually facilitated visits/meetings.  The Regional Safeguarding Board should receive assurances from Board Agencies that their staff are undertaking regular in person meetings with service users and particularly with vulnerable individuals </a:t>
            </a:r>
            <a:endParaRPr lang="en-GB" sz="1000" dirty="0">
              <a:effectLst/>
              <a:ea typeface="Calibri" panose="020F0502020204030204" pitchFamily="34" charset="0"/>
              <a:cs typeface="Times New Roman" panose="02020603050405020304" pitchFamily="18" charset="0"/>
            </a:endParaRPr>
          </a:p>
          <a:p>
            <a:endParaRPr lang="en-GB" sz="1000" dirty="0">
              <a:effectLst/>
              <a:ea typeface="Calibri" panose="020F0502020204030204" pitchFamily="34" charset="0"/>
              <a:cs typeface="Times New Roman" panose="02020603050405020304" pitchFamily="18" charset="0"/>
            </a:endParaRPr>
          </a:p>
          <a:p>
            <a:pPr lvl="0"/>
            <a:r>
              <a:rPr lang="en-GB" sz="900" dirty="0">
                <a:effectLst/>
                <a:latin typeface="Arial "/>
                <a:ea typeface="Times New Roman" panose="02020603050405020304" pitchFamily="18" charset="0"/>
              </a:rPr>
              <a:t> </a:t>
            </a:r>
            <a:endParaRPr lang="en-GB" sz="1000" dirty="0">
              <a:effectLst/>
              <a:ea typeface="Times New Roman" panose="02020603050405020304" pitchFamily="18" charset="0"/>
            </a:endParaRPr>
          </a:p>
        </p:txBody>
      </p:sp>
      <p:sp>
        <p:nvSpPr>
          <p:cNvPr id="69" name="TextBox 68">
            <a:extLst>
              <a:ext uri="{FF2B5EF4-FFF2-40B4-BE49-F238E27FC236}">
                <a16:creationId xmlns:a16="http://schemas.microsoft.com/office/drawing/2014/main" id="{95DFB09F-AAD7-83AF-6961-A8E2DD70CF6C}"/>
              </a:ext>
            </a:extLst>
          </p:cNvPr>
          <p:cNvSpPr txBox="1"/>
          <p:nvPr/>
        </p:nvSpPr>
        <p:spPr>
          <a:xfrm>
            <a:off x="4106639" y="5095407"/>
            <a:ext cx="3455184" cy="4555093"/>
          </a:xfrm>
          <a:prstGeom prst="rect">
            <a:avLst/>
          </a:prstGeom>
          <a:noFill/>
        </p:spPr>
        <p:txBody>
          <a:bodyPr wrap="square">
            <a:spAutoFit/>
          </a:bodyPr>
          <a:lstStyle/>
          <a:p>
            <a:pPr>
              <a:tabLst>
                <a:tab pos="2865755" algn="ctr"/>
                <a:tab pos="5731510" algn="r"/>
                <a:tab pos="1981200" algn="l"/>
                <a:tab pos="2865755" algn="ctr"/>
                <a:tab pos="3048000" algn="l"/>
                <a:tab pos="4114800" algn="l"/>
                <a:tab pos="5029200" algn="l"/>
                <a:tab pos="5731510" algn="r"/>
              </a:tabLst>
            </a:pPr>
            <a:r>
              <a:rPr lang="en-GB" sz="1000" dirty="0">
                <a:effectLst/>
                <a:ea typeface="Calibri" panose="020F0502020204030204" pitchFamily="34" charset="0"/>
                <a:cs typeface="Times New Roman" panose="02020603050405020304" pitchFamily="18" charset="0"/>
              </a:rPr>
              <a:t>At the onset of the pandemic there was a world societal concern and a lack of knowledge as to how best to protect the public from the coronavirus. Isolating oneself and family was generally advised, particularly for those with underlying medical conditions who were considered to be at a higher risk of complications if they contracted the virus. As Adult A believed  she was a Type 2 Diabetic, Adult A believed she was within the high-risk group. </a:t>
            </a:r>
          </a:p>
          <a:p>
            <a:pPr>
              <a:tabLst>
                <a:tab pos="2865755" algn="ctr"/>
                <a:tab pos="5731510" algn="r"/>
                <a:tab pos="1981200" algn="l"/>
                <a:tab pos="2865755" algn="ctr"/>
                <a:tab pos="3048000" algn="l"/>
                <a:tab pos="4114800" algn="l"/>
                <a:tab pos="5029200" algn="l"/>
                <a:tab pos="5731510" algn="r"/>
              </a:tabLst>
            </a:pPr>
            <a:r>
              <a:rPr lang="en-GB" sz="1000" dirty="0">
                <a:effectLst/>
                <a:ea typeface="Calibri" panose="020F0502020204030204" pitchFamily="34" charset="0"/>
                <a:cs typeface="Times New Roman" panose="02020603050405020304" pitchFamily="18" charset="0"/>
              </a:rPr>
              <a:t> </a:t>
            </a:r>
          </a:p>
          <a:p>
            <a:pPr>
              <a:tabLst>
                <a:tab pos="2865755" algn="ctr"/>
                <a:tab pos="5731510" algn="r"/>
                <a:tab pos="1981200" algn="l"/>
                <a:tab pos="2865755" algn="ctr"/>
                <a:tab pos="3048000" algn="l"/>
                <a:tab pos="4114800" algn="l"/>
                <a:tab pos="5029200" algn="l"/>
                <a:tab pos="5731510" algn="r"/>
              </a:tabLst>
            </a:pPr>
            <a:r>
              <a:rPr lang="en-GB" sz="1000" dirty="0">
                <a:effectLst/>
                <a:ea typeface="Calibri" panose="020F0502020204030204" pitchFamily="34" charset="0"/>
                <a:cs typeface="Times New Roman" panose="02020603050405020304" pitchFamily="18" charset="0"/>
              </a:rPr>
              <a:t>The COVID-19 lockdowns were highlighted within this review as significant as they clearly served to create an environment of isolation around Adult A and her child. There was less face-to-face contact with friends or at local church groups, and the opportunity for professionals to sight the family and make observations about their wellbeing were significantly reduced, both within the home environment and at professional premises. It is important to recognise the impact of all agencies and friends stopping face to face contact led to Adult A’s total isolation and a lack of support.</a:t>
            </a:r>
          </a:p>
          <a:p>
            <a:pPr>
              <a:tabLst>
                <a:tab pos="2865755" algn="ctr"/>
                <a:tab pos="5731510" algn="r"/>
                <a:tab pos="1981200" algn="l"/>
                <a:tab pos="2865755" algn="ctr"/>
                <a:tab pos="3048000" algn="l"/>
                <a:tab pos="4114800" algn="l"/>
                <a:tab pos="5029200" algn="l"/>
                <a:tab pos="5731510" algn="r"/>
              </a:tabLst>
            </a:pPr>
            <a:r>
              <a:rPr lang="en-GB" sz="1000" dirty="0">
                <a:effectLst/>
                <a:ea typeface="Calibri" panose="020F0502020204030204" pitchFamily="34" charset="0"/>
                <a:cs typeface="Times New Roman" panose="02020603050405020304" pitchFamily="18" charset="0"/>
              </a:rPr>
              <a:t> </a:t>
            </a:r>
          </a:p>
          <a:p>
            <a:pPr>
              <a:tabLst>
                <a:tab pos="2865755" algn="ctr"/>
                <a:tab pos="5731510" algn="r"/>
                <a:tab pos="1981200" algn="l"/>
                <a:tab pos="2865755" algn="ctr"/>
                <a:tab pos="3048000" algn="l"/>
                <a:tab pos="4114800" algn="l"/>
                <a:tab pos="5029200" algn="l"/>
                <a:tab pos="5731510" algn="r"/>
              </a:tabLst>
            </a:pPr>
            <a:r>
              <a:rPr lang="en-GB" sz="1000" dirty="0">
                <a:effectLst/>
                <a:ea typeface="Calibri" panose="020F0502020204030204" pitchFamily="34" charset="0"/>
                <a:cs typeface="Times New Roman" panose="02020603050405020304" pitchFamily="18" charset="0"/>
              </a:rPr>
              <a:t>It should also be noted that the onset of the coronavirus pandemic led to significant changes in service delivery for many agencies involved in this review process. The situation at the time was dynamic and evolving and the speed at which many agencies were required to review and adapt established practices was unprecedented. This was also against a backdrop of staff shortages for many agencies who were required to protect their own staff from contracting the virus.</a:t>
            </a:r>
          </a:p>
          <a:p>
            <a:pPr>
              <a:tabLst>
                <a:tab pos="2865755" algn="ctr"/>
                <a:tab pos="5731510" algn="r"/>
                <a:tab pos="1981200" algn="l"/>
                <a:tab pos="2865755" algn="ctr"/>
                <a:tab pos="3048000" algn="l"/>
                <a:tab pos="4114800" algn="l"/>
                <a:tab pos="5029200" algn="l"/>
                <a:tab pos="5731510" algn="r"/>
              </a:tabLst>
            </a:pPr>
            <a:r>
              <a:rPr lang="en-GB" sz="1000" b="1" dirty="0">
                <a:effectLst/>
                <a:ea typeface="Calibri" panose="020F0502020204030204" pitchFamily="34" charset="0"/>
                <a:cs typeface="Times New Roman" panose="02020603050405020304" pitchFamily="18" charset="0"/>
              </a:rPr>
              <a:t> </a:t>
            </a:r>
            <a:endParaRPr lang="en-GB" sz="1000" dirty="0">
              <a:effectLst/>
              <a:ea typeface="Calibri" panose="020F0502020204030204" pitchFamily="34" charset="0"/>
              <a:cs typeface="Times New Roman" panose="02020603050405020304" pitchFamily="18" charset="0"/>
            </a:endParaRPr>
          </a:p>
        </p:txBody>
      </p:sp>
      <p:sp>
        <p:nvSpPr>
          <p:cNvPr id="71" name="AutoShape 14">
            <a:extLst>
              <a:ext uri="{FF2B5EF4-FFF2-40B4-BE49-F238E27FC236}">
                <a16:creationId xmlns:a16="http://schemas.microsoft.com/office/drawing/2014/main" id="{E849ED12-9566-CA94-A32B-10F20EF5105D}"/>
              </a:ext>
            </a:extLst>
          </p:cNvPr>
          <p:cNvSpPr/>
          <p:nvPr/>
        </p:nvSpPr>
        <p:spPr>
          <a:xfrm rot="-10800000" flipV="1">
            <a:off x="4368659" y="10959299"/>
            <a:ext cx="3150592" cy="10147"/>
          </a:xfrm>
          <a:prstGeom prst="line">
            <a:avLst/>
          </a:prstGeom>
          <a:ln w="47625" cap="rnd">
            <a:solidFill>
              <a:srgbClr val="000000"/>
            </a:solidFill>
            <a:prstDash val="sysDot"/>
            <a:headEnd type="none" w="sm" len="sm"/>
            <a:tailEnd type="none" w="sm" len="sm"/>
          </a:ln>
        </p:spPr>
        <p:txBody>
          <a:bodyPr/>
          <a:lstStyle/>
          <a:p>
            <a:endParaRPr lang="en-GB" dirty="0"/>
          </a:p>
        </p:txBody>
      </p:sp>
      <p:sp>
        <p:nvSpPr>
          <p:cNvPr id="74" name="Arrow: Right 73">
            <a:extLst>
              <a:ext uri="{FF2B5EF4-FFF2-40B4-BE49-F238E27FC236}">
                <a16:creationId xmlns:a16="http://schemas.microsoft.com/office/drawing/2014/main" id="{DD4AB353-D1AB-0F7B-DB23-7D757B813775}"/>
              </a:ext>
            </a:extLst>
          </p:cNvPr>
          <p:cNvSpPr/>
          <p:nvPr/>
        </p:nvSpPr>
        <p:spPr>
          <a:xfrm>
            <a:off x="4155980" y="3600527"/>
            <a:ext cx="209094" cy="95863"/>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75" name="Arrow: Right 74">
            <a:extLst>
              <a:ext uri="{FF2B5EF4-FFF2-40B4-BE49-F238E27FC236}">
                <a16:creationId xmlns:a16="http://schemas.microsoft.com/office/drawing/2014/main" id="{6B8B8B3B-6BF7-ECA2-FD86-8E51AEA54637}"/>
              </a:ext>
            </a:extLst>
          </p:cNvPr>
          <p:cNvSpPr/>
          <p:nvPr/>
        </p:nvSpPr>
        <p:spPr>
          <a:xfrm>
            <a:off x="4164958" y="10172264"/>
            <a:ext cx="209094" cy="95863"/>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76" name="Arrow: Right 75">
            <a:extLst>
              <a:ext uri="{FF2B5EF4-FFF2-40B4-BE49-F238E27FC236}">
                <a16:creationId xmlns:a16="http://schemas.microsoft.com/office/drawing/2014/main" id="{F5985256-B8A5-196F-6F80-8B42B1D4080C}"/>
              </a:ext>
            </a:extLst>
          </p:cNvPr>
          <p:cNvSpPr/>
          <p:nvPr/>
        </p:nvSpPr>
        <p:spPr>
          <a:xfrm>
            <a:off x="4147915" y="15741672"/>
            <a:ext cx="209094" cy="95863"/>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77" name="Arrow: Left 76">
            <a:extLst>
              <a:ext uri="{FF2B5EF4-FFF2-40B4-BE49-F238E27FC236}">
                <a16:creationId xmlns:a16="http://schemas.microsoft.com/office/drawing/2014/main" id="{D2941223-642C-EA84-8F8F-3119ABB51AF0}"/>
              </a:ext>
            </a:extLst>
          </p:cNvPr>
          <p:cNvSpPr/>
          <p:nvPr/>
        </p:nvSpPr>
        <p:spPr>
          <a:xfrm>
            <a:off x="3314850" y="16526442"/>
            <a:ext cx="199951" cy="95914"/>
          </a:xfrm>
          <a:prstGeom prst="lef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78" name="Arrow: Left 77">
            <a:extLst>
              <a:ext uri="{FF2B5EF4-FFF2-40B4-BE49-F238E27FC236}">
                <a16:creationId xmlns:a16="http://schemas.microsoft.com/office/drawing/2014/main" id="{B2981E83-39B5-F385-8AAE-C23F176EDB3C}"/>
              </a:ext>
            </a:extLst>
          </p:cNvPr>
          <p:cNvSpPr/>
          <p:nvPr/>
        </p:nvSpPr>
        <p:spPr>
          <a:xfrm>
            <a:off x="3375956" y="12148906"/>
            <a:ext cx="199951" cy="95914"/>
          </a:xfrm>
          <a:prstGeom prst="lef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79" name="Arrow: Left 78">
            <a:extLst>
              <a:ext uri="{FF2B5EF4-FFF2-40B4-BE49-F238E27FC236}">
                <a16:creationId xmlns:a16="http://schemas.microsoft.com/office/drawing/2014/main" id="{CD49003E-2AF5-6AFC-AD73-9CCF94C561BC}"/>
              </a:ext>
            </a:extLst>
          </p:cNvPr>
          <p:cNvSpPr/>
          <p:nvPr/>
        </p:nvSpPr>
        <p:spPr>
          <a:xfrm>
            <a:off x="3333945" y="7354891"/>
            <a:ext cx="199951" cy="95914"/>
          </a:xfrm>
          <a:prstGeom prst="lef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80" name="Arrow: Left 79">
            <a:extLst>
              <a:ext uri="{FF2B5EF4-FFF2-40B4-BE49-F238E27FC236}">
                <a16:creationId xmlns:a16="http://schemas.microsoft.com/office/drawing/2014/main" id="{26A76AF0-498C-0C75-ABCC-1F5723D45550}"/>
              </a:ext>
            </a:extLst>
          </p:cNvPr>
          <p:cNvSpPr/>
          <p:nvPr/>
        </p:nvSpPr>
        <p:spPr>
          <a:xfrm>
            <a:off x="3314850" y="2582632"/>
            <a:ext cx="199951" cy="95914"/>
          </a:xfrm>
          <a:prstGeom prst="lef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3" name="TextBox 46">
            <a:extLst>
              <a:ext uri="{FF2B5EF4-FFF2-40B4-BE49-F238E27FC236}">
                <a16:creationId xmlns:a16="http://schemas.microsoft.com/office/drawing/2014/main" id="{B2DD9416-16C2-D559-7B66-B3B41F61BA7A}"/>
              </a:ext>
            </a:extLst>
          </p:cNvPr>
          <p:cNvSpPr txBox="1"/>
          <p:nvPr/>
        </p:nvSpPr>
        <p:spPr>
          <a:xfrm>
            <a:off x="4451360" y="15389908"/>
            <a:ext cx="3120002" cy="1184491"/>
          </a:xfrm>
          <a:prstGeom prst="rect">
            <a:avLst/>
          </a:prstGeom>
        </p:spPr>
        <p:txBody>
          <a:bodyPr lIns="0" tIns="0" rIns="0" bIns="0" rtlCol="0" anchor="t">
            <a:spAutoFit/>
          </a:bodyPr>
          <a:lstStyle/>
          <a:p>
            <a:pPr>
              <a:lnSpc>
                <a:spcPts val="3151"/>
              </a:lnSpc>
            </a:pPr>
            <a:r>
              <a:rPr lang="en-US" sz="2251" dirty="0">
                <a:solidFill>
                  <a:srgbClr val="000000"/>
                </a:solidFill>
                <a:latin typeface="Montserrat Classic Bold"/>
              </a:rPr>
              <a:t>Improvements to Practice undertaken </a:t>
            </a:r>
          </a:p>
          <a:p>
            <a:pPr>
              <a:lnSpc>
                <a:spcPts val="3151"/>
              </a:lnSpc>
            </a:pPr>
            <a:endParaRPr lang="en-US" sz="2251" dirty="0">
              <a:solidFill>
                <a:srgbClr val="000000"/>
              </a:solidFill>
              <a:latin typeface="Montserrat Classic Bold"/>
            </a:endParaRPr>
          </a:p>
        </p:txBody>
      </p:sp>
      <p:sp>
        <p:nvSpPr>
          <p:cNvPr id="13" name="TextBox 12">
            <a:extLst>
              <a:ext uri="{FF2B5EF4-FFF2-40B4-BE49-F238E27FC236}">
                <a16:creationId xmlns:a16="http://schemas.microsoft.com/office/drawing/2014/main" id="{21A0F9F7-F1F6-6059-7894-160D6430D69C}"/>
              </a:ext>
            </a:extLst>
          </p:cNvPr>
          <p:cNvSpPr txBox="1"/>
          <p:nvPr/>
        </p:nvSpPr>
        <p:spPr>
          <a:xfrm>
            <a:off x="4226131" y="16343902"/>
            <a:ext cx="3357308" cy="1277273"/>
          </a:xfrm>
          <a:prstGeom prst="rect">
            <a:avLst/>
          </a:prstGeom>
          <a:noFill/>
        </p:spPr>
        <p:txBody>
          <a:bodyPr wrap="square">
            <a:spAutoFit/>
          </a:bodyPr>
          <a:lstStyle/>
          <a:p>
            <a:r>
              <a:rPr lang="en-GB" sz="1100" dirty="0">
                <a:effectLst/>
                <a:ea typeface="Calibri" panose="020F0502020204030204" pitchFamily="34" charset="0"/>
              </a:rPr>
              <a:t>Both from the review and the Learning event held, it has been acknowledged that there have been changes and improvements in practice across all agencies since Child L’s death in 2020. These have been made because of a general commitment to evolving and developing to meet the needs of the public and also in the context of lessons learnt because of the pandemic.</a:t>
            </a:r>
            <a:endParaRPr lang="en-GB"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3468</TotalTime>
  <Words>1334</Words>
  <Application>Microsoft Office PowerPoint</Application>
  <PresentationFormat>Custom</PresentationFormat>
  <Paragraphs>57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Montserrat Classic</vt:lpstr>
      <vt:lpstr>Arial</vt:lpstr>
      <vt:lpstr>Calibri</vt:lpstr>
      <vt:lpstr>Times New Roman</vt:lpstr>
      <vt:lpstr>Montserrat Classic Bold</vt:lpstr>
      <vt:lpstr>Arial </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Minute Briefing Template</dc:title>
  <dc:creator>Jones, Nicola</dc:creator>
  <cp:lastModifiedBy>Jones, Nicola</cp:lastModifiedBy>
  <cp:revision>12</cp:revision>
  <dcterms:created xsi:type="dcterms:W3CDTF">2006-08-16T00:00:00Z</dcterms:created>
  <dcterms:modified xsi:type="dcterms:W3CDTF">2025-09-15T10:40:36Z</dcterms:modified>
  <dc:identifier>DAFMYEpfwIk</dc:identifier>
</cp:coreProperties>
</file>